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48" r:id="rId3"/>
    <p:sldId id="290" r:id="rId4"/>
    <p:sldId id="378" r:id="rId5"/>
    <p:sldId id="295" r:id="rId6"/>
    <p:sldId id="281" r:id="rId7"/>
    <p:sldId id="310" r:id="rId8"/>
    <p:sldId id="349" r:id="rId9"/>
    <p:sldId id="297" r:id="rId10"/>
    <p:sldId id="380" r:id="rId11"/>
    <p:sldId id="296" r:id="rId12"/>
    <p:sldId id="384" r:id="rId13"/>
    <p:sldId id="317" r:id="rId14"/>
    <p:sldId id="362" r:id="rId15"/>
    <p:sldId id="314" r:id="rId16"/>
    <p:sldId id="318" r:id="rId17"/>
    <p:sldId id="315" r:id="rId18"/>
    <p:sldId id="319" r:id="rId19"/>
    <p:sldId id="320" r:id="rId20"/>
    <p:sldId id="323" r:id="rId21"/>
    <p:sldId id="351" r:id="rId22"/>
    <p:sldId id="352" r:id="rId23"/>
    <p:sldId id="353" r:id="rId24"/>
    <p:sldId id="354" r:id="rId25"/>
    <p:sldId id="321" r:id="rId26"/>
    <p:sldId id="322" r:id="rId27"/>
    <p:sldId id="324" r:id="rId28"/>
    <p:sldId id="326" r:id="rId29"/>
    <p:sldId id="328" r:id="rId30"/>
    <p:sldId id="287" r:id="rId31"/>
    <p:sldId id="263" r:id="rId32"/>
    <p:sldId id="355" r:id="rId33"/>
    <p:sldId id="363" r:id="rId34"/>
    <p:sldId id="261" r:id="rId35"/>
    <p:sldId id="262" r:id="rId36"/>
    <p:sldId id="302" r:id="rId37"/>
    <p:sldId id="303" r:id="rId38"/>
    <p:sldId id="304" r:id="rId39"/>
    <p:sldId id="305" r:id="rId40"/>
    <p:sldId id="306" r:id="rId41"/>
    <p:sldId id="307" r:id="rId42"/>
    <p:sldId id="308" r:id="rId43"/>
    <p:sldId id="309" r:id="rId44"/>
    <p:sldId id="299" r:id="rId45"/>
    <p:sldId id="334" r:id="rId46"/>
    <p:sldId id="358" r:id="rId47"/>
    <p:sldId id="330" r:id="rId48"/>
    <p:sldId id="381" r:id="rId49"/>
    <p:sldId id="373" r:id="rId50"/>
    <p:sldId id="374" r:id="rId51"/>
    <p:sldId id="383" r:id="rId52"/>
    <p:sldId id="298" r:id="rId53"/>
    <p:sldId id="382" r:id="rId54"/>
    <p:sldId id="34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16284BCC-73A6-ED4C-98BF-203E804494D7}">
          <p14:sldIdLst>
            <p14:sldId id="256"/>
          </p14:sldIdLst>
        </p14:section>
        <p14:section name="Iets over mijzefl, zodat je me beter begrijpt" id="{6859F10F-0A5F-CC43-95C1-78B7410CF1F0}">
          <p14:sldIdLst>
            <p14:sldId id="348"/>
            <p14:sldId id="290"/>
            <p14:sldId id="378"/>
            <p14:sldId id="295"/>
            <p14:sldId id="281"/>
          </p14:sldIdLst>
        </p14:section>
        <p14:section name="De mythe van de gebruiker" id="{E587F140-4FFA-E343-87D3-CB0962B937ED}">
          <p14:sldIdLst>
            <p14:sldId id="310"/>
            <p14:sldId id="349"/>
            <p14:sldId id="297"/>
            <p14:sldId id="380"/>
            <p14:sldId id="296"/>
            <p14:sldId id="384"/>
          </p14:sldIdLst>
        </p14:section>
        <p14:section name="Tegenstrijdigheden" id="{A48DDAB3-36BF-3A45-8377-B270F695E6DC}">
          <p14:sldIdLst>
            <p14:sldId id="317"/>
            <p14:sldId id="362"/>
            <p14:sldId id="314"/>
            <p14:sldId id="318"/>
            <p14:sldId id="315"/>
            <p14:sldId id="319"/>
            <p14:sldId id="320"/>
            <p14:sldId id="323"/>
            <p14:sldId id="351"/>
            <p14:sldId id="352"/>
            <p14:sldId id="353"/>
            <p14:sldId id="354"/>
            <p14:sldId id="321"/>
            <p14:sldId id="322"/>
            <p14:sldId id="324"/>
            <p14:sldId id="326"/>
            <p14:sldId id="328"/>
            <p14:sldId id="287"/>
          </p14:sldIdLst>
        </p14:section>
        <p14:section name="boeddhistisch perspectief" id="{3EA673E4-0EA5-A042-B6EC-CCC555DE3175}">
          <p14:sldIdLst>
            <p14:sldId id="263"/>
            <p14:sldId id="355"/>
            <p14:sldId id="363"/>
            <p14:sldId id="261"/>
            <p14:sldId id="262"/>
          </p14:sldIdLst>
        </p14:section>
        <p14:section name="Het achtvoudig pad en toegankelijkheid" id="{E7323A52-01CE-0242-A0FD-A976663DD805}">
          <p14:sldIdLst>
            <p14:sldId id="302"/>
            <p14:sldId id="303"/>
            <p14:sldId id="304"/>
            <p14:sldId id="305"/>
            <p14:sldId id="306"/>
            <p14:sldId id="307"/>
            <p14:sldId id="308"/>
            <p14:sldId id="309"/>
          </p14:sldIdLst>
        </p14:section>
        <p14:section name="Praktisch" id="{0E577AE0-891B-0E4D-8898-144326A8AA2C}">
          <p14:sldIdLst>
            <p14:sldId id="299"/>
            <p14:sldId id="334"/>
            <p14:sldId id="358"/>
            <p14:sldId id="330"/>
            <p14:sldId id="381"/>
            <p14:sldId id="373"/>
            <p14:sldId id="374"/>
            <p14:sldId id="383"/>
          </p14:sldIdLst>
        </p14:section>
        <p14:section name="einde" id="{60B26702-7E1D-214E-895C-EA83AF8C6E41}">
          <p14:sldIdLst>
            <p14:sldId id="298"/>
            <p14:sldId id="382"/>
            <p14:sldId id="3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3"/>
    <p:restoredTop sz="78599"/>
  </p:normalViewPr>
  <p:slideViewPr>
    <p:cSldViewPr snapToGrid="0">
      <p:cViewPr varScale="1">
        <p:scale>
          <a:sx n="95" d="100"/>
          <a:sy n="95" d="100"/>
        </p:scale>
        <p:origin x="192"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pitchFamily="2" charset="0"/>
              </a:defRPr>
            </a:lvl1pPr>
          </a:lstStyle>
          <a:p>
            <a:fld id="{FD296ABB-10D9-9641-9055-F8BA5CFC5920}" type="datetimeFigureOut">
              <a:rPr lang="en-US" smtClean="0"/>
              <a:pPr/>
              <a:t>5/29/26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pitchFamily="2" charset="0"/>
              </a:defRPr>
            </a:lvl1pPr>
          </a:lstStyle>
          <a:p>
            <a:fld id="{8F6799A7-0593-4B4B-AE4B-4469ABA257E1}" type="slidenum">
              <a:rPr lang="en-US" smtClean="0"/>
              <a:pPr/>
              <a:t>‹#›</a:t>
            </a:fld>
            <a:endParaRPr lang="en-US" dirty="0"/>
          </a:p>
        </p:txBody>
      </p:sp>
    </p:spTree>
    <p:extLst>
      <p:ext uri="{BB962C8B-B14F-4D97-AF65-F5344CB8AC3E}">
        <p14:creationId xmlns:p14="http://schemas.microsoft.com/office/powerpoint/2010/main" val="342692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Devon%20Persing%20-%20The%20Accessibility%20Operations%20Guideboo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Welkom </a:t>
            </a:r>
            <a:r>
              <a:rPr lang="en-US" dirty="0" err="1"/>
              <a:t>bij</a:t>
            </a:r>
            <a:r>
              <a:rPr lang="en-US" dirty="0"/>
              <a:t> </a:t>
            </a:r>
            <a:r>
              <a:rPr lang="en-US" dirty="0" err="1"/>
              <a:t>mijn</a:t>
            </a:r>
            <a:r>
              <a:rPr lang="en-US" dirty="0"/>
              <a:t> </a:t>
            </a:r>
            <a:r>
              <a:rPr lang="en-US" dirty="0" err="1"/>
              <a:t>praatje</a:t>
            </a:r>
            <a:r>
              <a:rPr lang="en-US" dirty="0"/>
              <a:t> met de title ‘de </a:t>
            </a:r>
            <a:r>
              <a:rPr lang="en-US" dirty="0" err="1"/>
              <a:t>bodhisatva</a:t>
            </a:r>
            <a:r>
              <a:rPr lang="en-US" dirty="0"/>
              <a:t> </a:t>
            </a:r>
            <a:r>
              <a:rPr lang="en-US" dirty="0" err="1"/>
              <a:t>gelofte</a:t>
            </a:r>
            <a:r>
              <a:rPr lang="en-US" dirty="0"/>
              <a:t> van </a:t>
            </a:r>
            <a:r>
              <a:rPr lang="en-US" dirty="0" err="1"/>
              <a:t>toegankelijkheid</a:t>
            </a:r>
            <a:r>
              <a:rPr lang="en-US" dirty="0"/>
              <a:t>’</a:t>
            </a:r>
          </a:p>
        </p:txBody>
      </p:sp>
      <p:sp>
        <p:nvSpPr>
          <p:cNvPr id="4" name="Slide Number Placeholder 3"/>
          <p:cNvSpPr>
            <a:spLocks noGrp="1"/>
          </p:cNvSpPr>
          <p:nvPr>
            <p:ph type="sldNum" sz="quarter" idx="5"/>
          </p:nvPr>
        </p:nvSpPr>
        <p:spPr/>
        <p:txBody>
          <a:bodyPr/>
          <a:lstStyle/>
          <a:p>
            <a:fld id="{8F6799A7-0593-4B4B-AE4B-4469ABA257E1}" type="slidenum">
              <a:rPr lang="en-US" smtClean="0"/>
              <a:pPr/>
              <a:t>1</a:t>
            </a:fld>
            <a:endParaRPr lang="en-US" dirty="0"/>
          </a:p>
        </p:txBody>
      </p:sp>
    </p:spTree>
    <p:extLst>
      <p:ext uri="{BB962C8B-B14F-4D97-AF65-F5344CB8AC3E}">
        <p14:creationId xmlns:p14="http://schemas.microsoft.com/office/powerpoint/2010/main" val="348642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Slechtziende</a:t>
            </a:r>
            <a:r>
              <a:rPr lang="en-US" dirty="0"/>
              <a:t> </a:t>
            </a:r>
            <a:r>
              <a:rPr lang="en-US" dirty="0" err="1"/>
              <a:t>gebruikers</a:t>
            </a:r>
            <a:r>
              <a:rPr lang="en-US" dirty="0"/>
              <a:t> (</a:t>
            </a:r>
            <a:r>
              <a:rPr lang="en-US" dirty="0" err="1"/>
              <a:t>lage</a:t>
            </a:r>
            <a:r>
              <a:rPr lang="en-US" dirty="0"/>
              <a:t> </a:t>
            </a:r>
            <a:r>
              <a:rPr lang="en-US" dirty="0" err="1"/>
              <a:t>lichtgevoeligheid</a:t>
            </a:r>
            <a:r>
              <a:rPr lang="en-US" dirty="0"/>
              <a:t>)</a:t>
            </a:r>
          </a:p>
          <a:p>
            <a:endParaRPr lang="en-US" dirty="0"/>
          </a:p>
          <a:p>
            <a:r>
              <a:rPr lang="en-US" dirty="0"/>
              <a:t>Minder </a:t>
            </a:r>
            <a:r>
              <a:rPr lang="en-US" dirty="0" err="1"/>
              <a:t>fijn</a:t>
            </a:r>
            <a:r>
              <a:rPr lang="en-US" dirty="0"/>
              <a:t> </a:t>
            </a:r>
            <a:r>
              <a:rPr lang="en-US" dirty="0" err="1"/>
              <a:t>voor</a:t>
            </a:r>
            <a:endParaRPr lang="en-US" dirty="0"/>
          </a:p>
          <a:p>
            <a:r>
              <a:rPr lang="en-US" dirty="0" err="1"/>
              <a:t>Gebruikers</a:t>
            </a:r>
            <a:r>
              <a:rPr lang="en-US" dirty="0"/>
              <a:t> met </a:t>
            </a:r>
            <a:r>
              <a:rPr lang="en-US" dirty="0" err="1"/>
              <a:t>hoge</a:t>
            </a:r>
            <a:r>
              <a:rPr lang="en-US" dirty="0"/>
              <a:t> </a:t>
            </a:r>
            <a:r>
              <a:rPr lang="en-US" dirty="0" err="1"/>
              <a:t>lichtgevoeligheid</a:t>
            </a:r>
            <a:endParaRPr lang="en-US" dirty="0"/>
          </a:p>
          <a:p>
            <a:r>
              <a:rPr lang="en-US" dirty="0" err="1"/>
              <a:t>Gebruikers</a:t>
            </a:r>
            <a:r>
              <a:rPr lang="en-US" dirty="0"/>
              <a:t> met </a:t>
            </a:r>
            <a:r>
              <a:rPr lang="en-US" dirty="0" err="1"/>
              <a:t>prikkelgevoeligheid</a:t>
            </a:r>
            <a:r>
              <a:rPr lang="en-US" dirty="0"/>
              <a:t> (ASS)</a:t>
            </a:r>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15</a:t>
            </a:fld>
            <a:endParaRPr lang="en-US" dirty="0"/>
          </a:p>
        </p:txBody>
      </p:sp>
    </p:spTree>
    <p:extLst>
      <p:ext uri="{BB962C8B-B14F-4D97-AF65-F5344CB8AC3E}">
        <p14:creationId xmlns:p14="http://schemas.microsoft.com/office/powerpoint/2010/main" val="3067698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Mensen met </a:t>
            </a:r>
            <a:r>
              <a:rPr lang="en-US" dirty="0" err="1"/>
              <a:t>aandachtsproblemen</a:t>
            </a:r>
            <a:r>
              <a:rPr lang="en-US" dirty="0"/>
              <a:t> (focus!)</a:t>
            </a:r>
          </a:p>
          <a:p>
            <a:endParaRPr lang="en-US" dirty="0"/>
          </a:p>
          <a:p>
            <a:r>
              <a:rPr lang="en-US" dirty="0"/>
              <a:t>Mensen met </a:t>
            </a:r>
            <a:r>
              <a:rPr lang="en-US" dirty="0" err="1"/>
              <a:t>vestibulaire</a:t>
            </a:r>
            <a:r>
              <a:rPr lang="en-US" dirty="0"/>
              <a:t> </a:t>
            </a:r>
            <a:r>
              <a:rPr lang="en-US" dirty="0" err="1"/>
              <a:t>aandoening</a:t>
            </a:r>
            <a:endParaRPr lang="en-US" dirty="0"/>
          </a:p>
          <a:p>
            <a:r>
              <a:rPr lang="en-US" dirty="0"/>
              <a:t>Mensen met </a:t>
            </a:r>
            <a:r>
              <a:rPr lang="en-US" dirty="0" err="1"/>
              <a:t>aandachtsproblemen</a:t>
            </a:r>
            <a:r>
              <a:rPr lang="en-US" dirty="0"/>
              <a:t> </a:t>
            </a:r>
            <a:br>
              <a:rPr lang="en-US" dirty="0"/>
            </a:br>
            <a:r>
              <a:rPr lang="en-US" dirty="0"/>
              <a:t>(</a:t>
            </a:r>
            <a:r>
              <a:rPr lang="en-US" dirty="0" err="1"/>
              <a:t>hé</a:t>
            </a:r>
            <a:r>
              <a:rPr lang="en-US" dirty="0"/>
              <a:t>, </a:t>
            </a:r>
            <a:r>
              <a:rPr lang="en-US" dirty="0" err="1"/>
              <a:t>konijntje</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16</a:t>
            </a:fld>
            <a:endParaRPr lang="en-US" dirty="0"/>
          </a:p>
        </p:txBody>
      </p:sp>
    </p:spTree>
    <p:extLst>
      <p:ext uri="{BB962C8B-B14F-4D97-AF65-F5344CB8AC3E}">
        <p14:creationId xmlns:p14="http://schemas.microsoft.com/office/powerpoint/2010/main" val="98948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r>
              <a:rPr lang="en-US" dirty="0"/>
              <a:t> </a:t>
            </a:r>
          </a:p>
          <a:p>
            <a:r>
              <a:rPr lang="en-US" dirty="0"/>
              <a:t>Mensen met </a:t>
            </a:r>
            <a:r>
              <a:rPr lang="en-US" dirty="0" err="1"/>
              <a:t>een</a:t>
            </a:r>
            <a:r>
              <a:rPr lang="en-US" dirty="0"/>
              <a:t> tremor</a:t>
            </a:r>
          </a:p>
          <a:p>
            <a:r>
              <a:rPr lang="en-US" dirty="0"/>
              <a:t>Mensen met point scan of clicker</a:t>
            </a:r>
          </a:p>
          <a:p>
            <a:endParaRPr lang="en-US" dirty="0"/>
          </a:p>
          <a:p>
            <a:r>
              <a:rPr lang="en-US" dirty="0"/>
              <a:t>Minder </a:t>
            </a:r>
            <a:r>
              <a:rPr lang="en-US" dirty="0" err="1"/>
              <a:t>fijn</a:t>
            </a:r>
            <a:r>
              <a:rPr lang="en-US" dirty="0"/>
              <a:t> </a:t>
            </a:r>
            <a:r>
              <a:rPr lang="en-US" dirty="0" err="1"/>
              <a:t>voor</a:t>
            </a:r>
            <a:r>
              <a:rPr lang="en-US" dirty="0"/>
              <a:t> </a:t>
            </a:r>
          </a:p>
          <a:p>
            <a:r>
              <a:rPr lang="en-US" dirty="0"/>
              <a:t>Mensen die </a:t>
            </a:r>
            <a:r>
              <a:rPr lang="en-US" dirty="0" err="1"/>
              <a:t>overzicht</a:t>
            </a:r>
            <a:r>
              <a:rPr lang="en-US" dirty="0"/>
              <a:t> </a:t>
            </a:r>
            <a:r>
              <a:rPr lang="en-US" dirty="0" err="1"/>
              <a:t>willen</a:t>
            </a:r>
            <a:r>
              <a:rPr lang="en-US" dirty="0"/>
              <a:t>, compact</a:t>
            </a:r>
          </a:p>
          <a:p>
            <a:r>
              <a:rPr lang="en-US" dirty="0"/>
              <a:t>Mensen met </a:t>
            </a:r>
            <a:r>
              <a:rPr lang="en-US" dirty="0" err="1"/>
              <a:t>een</a:t>
            </a:r>
            <a:r>
              <a:rPr lang="en-US" dirty="0"/>
              <a:t> </a:t>
            </a:r>
            <a:r>
              <a:rPr lang="en-US" dirty="0" err="1"/>
              <a:t>klein</a:t>
            </a:r>
            <a:r>
              <a:rPr lang="en-US" dirty="0"/>
              <a:t> scherm</a:t>
            </a:r>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17</a:t>
            </a:fld>
            <a:endParaRPr lang="en-US" dirty="0"/>
          </a:p>
        </p:txBody>
      </p:sp>
    </p:spTree>
    <p:extLst>
      <p:ext uri="{BB962C8B-B14F-4D97-AF65-F5344CB8AC3E}">
        <p14:creationId xmlns:p14="http://schemas.microsoft.com/office/powerpoint/2010/main" val="2387852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r>
              <a:rPr lang="en-US" dirty="0"/>
              <a:t> </a:t>
            </a:r>
          </a:p>
          <a:p>
            <a:r>
              <a:rPr lang="en-US" dirty="0"/>
              <a:t>Mensen die info in 1 </a:t>
            </a:r>
            <a:r>
              <a:rPr lang="en-US" dirty="0" err="1"/>
              <a:t>keer</a:t>
            </a:r>
            <a:r>
              <a:rPr lang="en-US" dirty="0"/>
              <a:t> </a:t>
            </a:r>
            <a:r>
              <a:rPr lang="en-US" dirty="0" err="1"/>
              <a:t>kunnen</a:t>
            </a:r>
            <a:r>
              <a:rPr lang="en-US" dirty="0"/>
              <a:t> </a:t>
            </a:r>
            <a:r>
              <a:rPr lang="en-US" dirty="0" err="1"/>
              <a:t>zien</a:t>
            </a:r>
            <a:endParaRPr lang="en-US" dirty="0"/>
          </a:p>
          <a:p>
            <a:r>
              <a:rPr lang="en-US" dirty="0"/>
              <a:t>‘</a:t>
            </a:r>
            <a:r>
              <a:rPr lang="en-US" dirty="0" err="1"/>
              <a:t>beelddenkers</a:t>
            </a:r>
            <a:r>
              <a:rPr lang="en-US" dirty="0"/>
              <a:t>’</a:t>
            </a:r>
          </a:p>
          <a:p>
            <a:endParaRPr lang="en-US" dirty="0"/>
          </a:p>
          <a:p>
            <a:r>
              <a:rPr lang="en-US" dirty="0"/>
              <a:t>Minder </a:t>
            </a:r>
            <a:r>
              <a:rPr lang="en-US" dirty="0" err="1"/>
              <a:t>fijn</a:t>
            </a:r>
            <a:endParaRPr lang="en-US" dirty="0"/>
          </a:p>
          <a:p>
            <a:r>
              <a:rPr lang="en-US" dirty="0"/>
              <a:t>Mensen die </a:t>
            </a:r>
            <a:r>
              <a:rPr lang="en-US" dirty="0" err="1"/>
              <a:t>niet</a:t>
            </a:r>
            <a:r>
              <a:rPr lang="en-US" dirty="0"/>
              <a:t> </a:t>
            </a:r>
            <a:r>
              <a:rPr lang="en-US" dirty="0" err="1"/>
              <a:t>zien</a:t>
            </a:r>
            <a:endParaRPr lang="en-US" dirty="0"/>
          </a:p>
          <a:p>
            <a:r>
              <a:rPr lang="en-US" dirty="0"/>
              <a:t>Mensen met </a:t>
            </a:r>
            <a:r>
              <a:rPr lang="en-US" dirty="0" err="1"/>
              <a:t>cognitieve</a:t>
            </a:r>
            <a:r>
              <a:rPr lang="en-US" dirty="0"/>
              <a:t> </a:t>
            </a:r>
            <a:r>
              <a:rPr lang="en-US" dirty="0" err="1"/>
              <a:t>beperkingen</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18</a:t>
            </a:fld>
            <a:endParaRPr lang="en-US" dirty="0"/>
          </a:p>
        </p:txBody>
      </p:sp>
    </p:spTree>
    <p:extLst>
      <p:ext uri="{BB962C8B-B14F-4D97-AF65-F5344CB8AC3E}">
        <p14:creationId xmlns:p14="http://schemas.microsoft.com/office/powerpoint/2010/main" val="240656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r>
              <a:rPr lang="en-US" dirty="0"/>
              <a:t> </a:t>
            </a:r>
          </a:p>
          <a:p>
            <a:r>
              <a:rPr lang="en-US" dirty="0"/>
              <a:t>Snel </a:t>
            </a:r>
            <a:r>
              <a:rPr lang="en-US" dirty="0" err="1"/>
              <a:t>lezen</a:t>
            </a:r>
            <a:r>
              <a:rPr lang="en-US" dirty="0"/>
              <a:t> </a:t>
            </a:r>
          </a:p>
          <a:p>
            <a:r>
              <a:rPr lang="en-US" dirty="0"/>
              <a:t>De </a:t>
            </a:r>
            <a:r>
              <a:rPr lang="en-US" dirty="0" err="1"/>
              <a:t>incrowd</a:t>
            </a:r>
            <a:endParaRPr lang="en-US" dirty="0"/>
          </a:p>
          <a:p>
            <a:endParaRPr lang="en-US" dirty="0"/>
          </a:p>
          <a:p>
            <a:r>
              <a:rPr lang="en-US" dirty="0"/>
              <a:t>Minder </a:t>
            </a:r>
            <a:r>
              <a:rPr lang="en-US" dirty="0" err="1"/>
              <a:t>fijn</a:t>
            </a:r>
            <a:endParaRPr lang="en-US" dirty="0"/>
          </a:p>
          <a:p>
            <a:r>
              <a:rPr lang="en-US" dirty="0"/>
              <a:t>Mensen met </a:t>
            </a:r>
            <a:r>
              <a:rPr lang="en-US" dirty="0" err="1"/>
              <a:t>taalachterstand</a:t>
            </a:r>
            <a:endParaRPr lang="en-US" dirty="0"/>
          </a:p>
          <a:p>
            <a:r>
              <a:rPr lang="en-US" dirty="0"/>
              <a:t>Mensen die bang </a:t>
            </a:r>
            <a:r>
              <a:rPr lang="en-US" dirty="0" err="1"/>
              <a:t>zijn</a:t>
            </a:r>
            <a:r>
              <a:rPr lang="en-US" dirty="0"/>
              <a:t> </a:t>
            </a:r>
            <a:r>
              <a:rPr lang="en-US" dirty="0" err="1"/>
              <a:t>iets</a:t>
            </a:r>
            <a:r>
              <a:rPr lang="en-US" dirty="0"/>
              <a:t> </a:t>
            </a:r>
            <a:r>
              <a:rPr lang="en-US" dirty="0" err="1"/>
              <a:t>niet</a:t>
            </a:r>
            <a:r>
              <a:rPr lang="en-US" dirty="0"/>
              <a:t> </a:t>
            </a:r>
            <a:r>
              <a:rPr lang="en-US" dirty="0" err="1"/>
              <a:t>te</a:t>
            </a:r>
            <a:r>
              <a:rPr lang="en-US" dirty="0"/>
              <a:t> </a:t>
            </a:r>
            <a:r>
              <a:rPr lang="en-US" dirty="0" err="1"/>
              <a:t>begrijpen</a:t>
            </a:r>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19</a:t>
            </a:fld>
            <a:endParaRPr lang="en-US" dirty="0"/>
          </a:p>
        </p:txBody>
      </p:sp>
    </p:spTree>
    <p:extLst>
      <p:ext uri="{BB962C8B-B14F-4D97-AF65-F5344CB8AC3E}">
        <p14:creationId xmlns:p14="http://schemas.microsoft.com/office/powerpoint/2010/main" val="3720033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endParaRPr lang="en-US" dirty="0"/>
          </a:p>
          <a:p>
            <a:r>
              <a:rPr lang="en-US" dirty="0"/>
              <a:t>‘Power users’ </a:t>
            </a:r>
          </a:p>
          <a:p>
            <a:r>
              <a:rPr lang="en-US" dirty="0"/>
              <a:t>Designers</a:t>
            </a:r>
          </a:p>
          <a:p>
            <a:r>
              <a:rPr lang="en-US" dirty="0" err="1"/>
              <a:t>Gebruikers</a:t>
            </a:r>
            <a:r>
              <a:rPr lang="en-US" dirty="0"/>
              <a:t> met </a:t>
            </a:r>
            <a:r>
              <a:rPr lang="en-US" dirty="0" err="1"/>
              <a:t>een</a:t>
            </a:r>
            <a:r>
              <a:rPr lang="en-US" dirty="0"/>
              <a:t> </a:t>
            </a:r>
            <a:r>
              <a:rPr lang="en-US" dirty="0" err="1"/>
              <a:t>taalbarriere</a:t>
            </a:r>
            <a:r>
              <a:rPr lang="en-US" dirty="0"/>
              <a:t> (</a:t>
            </a:r>
            <a:r>
              <a:rPr lang="en-US" dirty="0" err="1"/>
              <a:t>laaggeletterden</a:t>
            </a:r>
            <a:r>
              <a:rPr lang="en-US" dirty="0"/>
              <a:t>, </a:t>
            </a:r>
            <a:r>
              <a:rPr lang="en-US" dirty="0" err="1"/>
              <a:t>tweedetalers</a:t>
            </a:r>
            <a:r>
              <a:rPr lang="en-US" dirty="0"/>
              <a:t>, </a:t>
            </a:r>
            <a:r>
              <a:rPr lang="en-US" dirty="0" err="1"/>
              <a:t>kinderen</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20</a:t>
            </a:fld>
            <a:endParaRPr lang="en-US" dirty="0"/>
          </a:p>
        </p:txBody>
      </p:sp>
    </p:spTree>
    <p:extLst>
      <p:ext uri="{BB962C8B-B14F-4D97-AF65-F5344CB8AC3E}">
        <p14:creationId xmlns:p14="http://schemas.microsoft.com/office/powerpoint/2010/main" val="750878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21</a:t>
            </a:fld>
            <a:endParaRPr lang="en-US" dirty="0"/>
          </a:p>
        </p:txBody>
      </p:sp>
    </p:spTree>
    <p:extLst>
      <p:ext uri="{BB962C8B-B14F-4D97-AF65-F5344CB8AC3E}">
        <p14:creationId xmlns:p14="http://schemas.microsoft.com/office/powerpoint/2010/main" val="192950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22</a:t>
            </a:fld>
            <a:endParaRPr lang="en-US" dirty="0"/>
          </a:p>
        </p:txBody>
      </p:sp>
    </p:spTree>
    <p:extLst>
      <p:ext uri="{BB962C8B-B14F-4D97-AF65-F5344CB8AC3E}">
        <p14:creationId xmlns:p14="http://schemas.microsoft.com/office/powerpoint/2010/main" val="3945860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Motorisch</a:t>
            </a:r>
            <a:r>
              <a:rPr lang="en-US" dirty="0"/>
              <a:t> </a:t>
            </a:r>
            <a:r>
              <a:rPr lang="en-US" dirty="0" err="1"/>
              <a:t>beperkte</a:t>
            </a:r>
            <a:r>
              <a:rPr lang="en-US" dirty="0"/>
              <a:t> </a:t>
            </a:r>
            <a:r>
              <a:rPr lang="en-US" dirty="0" err="1"/>
              <a:t>gebruikers</a:t>
            </a:r>
            <a:endParaRPr lang="en-US" dirty="0"/>
          </a:p>
          <a:p>
            <a:endParaRPr lang="en-US" dirty="0"/>
          </a:p>
          <a:p>
            <a:r>
              <a:rPr lang="en-US" dirty="0"/>
              <a:t>Minder </a:t>
            </a:r>
            <a:r>
              <a:rPr lang="en-US" dirty="0" err="1"/>
              <a:t>fijn</a:t>
            </a:r>
            <a:r>
              <a:rPr lang="en-US" dirty="0"/>
              <a:t> </a:t>
            </a:r>
            <a:r>
              <a:rPr lang="en-US" dirty="0" err="1"/>
              <a:t>voor</a:t>
            </a:r>
            <a:r>
              <a:rPr lang="en-US" dirty="0"/>
              <a:t> </a:t>
            </a:r>
          </a:p>
          <a:p>
            <a:r>
              <a:rPr lang="en-US" dirty="0"/>
              <a:t>Mensen die </a:t>
            </a:r>
            <a:r>
              <a:rPr lang="en-US" dirty="0" err="1"/>
              <a:t>overzicht</a:t>
            </a:r>
            <a:r>
              <a:rPr lang="en-US" dirty="0"/>
              <a:t> </a:t>
            </a:r>
            <a:r>
              <a:rPr lang="en-US" dirty="0" err="1"/>
              <a:t>willen</a:t>
            </a:r>
            <a:endParaRPr lang="en-US" dirty="0"/>
          </a:p>
          <a:p>
            <a:r>
              <a:rPr lang="en-US" dirty="0" err="1"/>
              <a:t>Navigatie</a:t>
            </a:r>
            <a:r>
              <a:rPr lang="en-US" dirty="0"/>
              <a:t> met </a:t>
            </a:r>
            <a:r>
              <a:rPr lang="en-US" dirty="0" err="1"/>
              <a:t>screenreader</a:t>
            </a:r>
            <a:r>
              <a:rPr lang="en-US" dirty="0"/>
              <a:t> of </a:t>
            </a:r>
            <a:r>
              <a:rPr lang="en-US" dirty="0" err="1"/>
              <a:t>toetsenbord</a:t>
            </a:r>
            <a:endParaRPr lang="en-US" dirty="0"/>
          </a:p>
          <a:p>
            <a:r>
              <a:rPr lang="en-US" dirty="0"/>
              <a:t>Mensen die de footer </a:t>
            </a:r>
            <a:r>
              <a:rPr lang="en-US" dirty="0" err="1"/>
              <a:t>willen</a:t>
            </a:r>
            <a:r>
              <a:rPr lang="en-US" dirty="0"/>
              <a:t> </a:t>
            </a:r>
            <a:r>
              <a:rPr lang="en-US" dirty="0" err="1"/>
              <a:t>zien</a:t>
            </a:r>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25</a:t>
            </a:fld>
            <a:endParaRPr lang="en-US" dirty="0"/>
          </a:p>
        </p:txBody>
      </p:sp>
    </p:spTree>
    <p:extLst>
      <p:ext uri="{BB962C8B-B14F-4D97-AF65-F5344CB8AC3E}">
        <p14:creationId xmlns:p14="http://schemas.microsoft.com/office/powerpoint/2010/main" val="3904761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Completely Automated Public Turing test to tell Computers and Humans Apart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26</a:t>
            </a:fld>
            <a:endParaRPr lang="en-US" dirty="0"/>
          </a:p>
        </p:txBody>
      </p:sp>
    </p:spTree>
    <p:extLst>
      <p:ext uri="{BB962C8B-B14F-4D97-AF65-F5344CB8AC3E}">
        <p14:creationId xmlns:p14="http://schemas.microsoft.com/office/powerpoint/2010/main" val="243970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Ik ben </a:t>
            </a:r>
            <a:r>
              <a:rPr lang="en-US" dirty="0" err="1"/>
              <a:t>een</a:t>
            </a:r>
            <a:r>
              <a:rPr lang="en-US" dirty="0"/>
              <a:t> </a:t>
            </a:r>
            <a:r>
              <a:rPr lang="en-US" dirty="0" err="1"/>
              <a:t>hoger</a:t>
            </a:r>
            <a:r>
              <a:rPr lang="en-US" dirty="0"/>
              <a:t> </a:t>
            </a:r>
            <a:r>
              <a:rPr lang="en-US" dirty="0" err="1"/>
              <a:t>opgeleide</a:t>
            </a:r>
            <a:r>
              <a:rPr lang="en-US" dirty="0"/>
              <a:t> </a:t>
            </a:r>
            <a:r>
              <a:rPr lang="en-US" dirty="0" err="1"/>
              <a:t>witte</a:t>
            </a:r>
            <a:r>
              <a:rPr lang="en-US" dirty="0"/>
              <a:t> man </a:t>
            </a:r>
            <a:r>
              <a:rPr lang="en-US" dirty="0" err="1"/>
              <a:t>en</a:t>
            </a:r>
            <a:r>
              <a:rPr lang="en-US" dirty="0"/>
              <a:t> </a:t>
            </a:r>
            <a:r>
              <a:rPr lang="en-US" dirty="0" err="1"/>
              <a:t>ik</a:t>
            </a:r>
            <a:r>
              <a:rPr lang="en-US" dirty="0"/>
              <a:t> </a:t>
            </a:r>
            <a:r>
              <a:rPr lang="en-US" dirty="0" err="1"/>
              <a:t>woon</a:t>
            </a:r>
            <a:r>
              <a:rPr lang="en-US" dirty="0"/>
              <a:t> al </a:t>
            </a:r>
            <a:r>
              <a:rPr lang="en-US" dirty="0" err="1"/>
              <a:t>bijna</a:t>
            </a:r>
            <a:r>
              <a:rPr lang="en-US" dirty="0"/>
              <a:t> </a:t>
            </a:r>
            <a:r>
              <a:rPr lang="en-US" dirty="0" err="1"/>
              <a:t>mijn</a:t>
            </a:r>
            <a:r>
              <a:rPr lang="en-US" dirty="0"/>
              <a:t> hele </a:t>
            </a:r>
            <a:r>
              <a:rPr lang="en-US" dirty="0" err="1"/>
              <a:t>leven</a:t>
            </a:r>
            <a:r>
              <a:rPr lang="en-US" dirty="0"/>
              <a:t> in </a:t>
            </a:r>
            <a:r>
              <a:rPr lang="en-US" dirty="0" err="1"/>
              <a:t>en</a:t>
            </a:r>
            <a:r>
              <a:rPr lang="en-US" dirty="0"/>
              <a:t> </a:t>
            </a:r>
            <a:r>
              <a:rPr lang="en-US" dirty="0" err="1"/>
              <a:t>rondom</a:t>
            </a:r>
            <a:r>
              <a:rPr lang="en-US" dirty="0"/>
              <a:t> Rotterdam.</a:t>
            </a:r>
          </a:p>
        </p:txBody>
      </p:sp>
      <p:sp>
        <p:nvSpPr>
          <p:cNvPr id="4" name="Slide Number Placeholder 3"/>
          <p:cNvSpPr>
            <a:spLocks noGrp="1"/>
          </p:cNvSpPr>
          <p:nvPr>
            <p:ph type="sldNum" sz="quarter" idx="5"/>
          </p:nvPr>
        </p:nvSpPr>
        <p:spPr/>
        <p:txBody>
          <a:bodyPr/>
          <a:lstStyle/>
          <a:p>
            <a:fld id="{8F6799A7-0593-4B4B-AE4B-4469ABA257E1}" type="slidenum">
              <a:rPr lang="en-US" smtClean="0"/>
              <a:pPr/>
              <a:t>2</a:t>
            </a:fld>
            <a:endParaRPr lang="en-US" dirty="0"/>
          </a:p>
        </p:txBody>
      </p:sp>
    </p:spTree>
    <p:extLst>
      <p:ext uri="{BB962C8B-B14F-4D97-AF65-F5344CB8AC3E}">
        <p14:creationId xmlns:p14="http://schemas.microsoft.com/office/powerpoint/2010/main" val="400637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Minder </a:t>
            </a:r>
            <a:r>
              <a:rPr lang="en-US" dirty="0" err="1"/>
              <a:t>fijn</a:t>
            </a:r>
            <a:r>
              <a:rPr lang="en-US" dirty="0"/>
              <a:t> </a:t>
            </a:r>
            <a:r>
              <a:rPr lang="en-US" dirty="0" err="1"/>
              <a:t>voor</a:t>
            </a:r>
            <a:endParaRPr lang="en-US" dirty="0"/>
          </a:p>
          <a:p>
            <a:r>
              <a:rPr lang="en-US" dirty="0" err="1"/>
              <a:t>Onzekere</a:t>
            </a:r>
            <a:r>
              <a:rPr lang="en-US" dirty="0"/>
              <a:t> </a:t>
            </a:r>
            <a:r>
              <a:rPr lang="en-US" dirty="0" err="1"/>
              <a:t>gebruikers</a:t>
            </a:r>
            <a:endParaRPr lang="en-US" dirty="0"/>
          </a:p>
          <a:p>
            <a:r>
              <a:rPr lang="en-US" dirty="0"/>
              <a:t>Mensen met </a:t>
            </a:r>
            <a:r>
              <a:rPr lang="en-US" dirty="0" err="1"/>
              <a:t>slecht</a:t>
            </a:r>
            <a:r>
              <a:rPr lang="en-US" dirty="0"/>
              <a:t> </a:t>
            </a:r>
            <a:r>
              <a:rPr lang="en-US" dirty="0" err="1"/>
              <a:t>geheugen</a:t>
            </a:r>
            <a:endParaRPr lang="en-US" dirty="0"/>
          </a:p>
          <a:p>
            <a:r>
              <a:rPr lang="en-US" dirty="0"/>
              <a:t>Mensen die </a:t>
            </a:r>
            <a:r>
              <a:rPr lang="en-US" dirty="0" err="1"/>
              <a:t>overzicht</a:t>
            </a:r>
            <a:r>
              <a:rPr lang="en-US" dirty="0"/>
              <a:t> </a:t>
            </a:r>
            <a:r>
              <a:rPr lang="en-US" dirty="0" err="1"/>
              <a:t>willen</a:t>
            </a:r>
            <a:endParaRPr lang="en-US" dirty="0"/>
          </a:p>
          <a:p>
            <a:r>
              <a:rPr lang="en-US" dirty="0" err="1"/>
              <a:t>Ongeduldige</a:t>
            </a:r>
            <a:r>
              <a:rPr lang="en-US" dirty="0"/>
              <a:t> types</a:t>
            </a:r>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27</a:t>
            </a:fld>
            <a:endParaRPr lang="en-US" dirty="0"/>
          </a:p>
        </p:txBody>
      </p:sp>
    </p:spTree>
    <p:extLst>
      <p:ext uri="{BB962C8B-B14F-4D97-AF65-F5344CB8AC3E}">
        <p14:creationId xmlns:p14="http://schemas.microsoft.com/office/powerpoint/2010/main" val="2912318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Minder </a:t>
            </a:r>
            <a:r>
              <a:rPr lang="en-US" dirty="0" err="1"/>
              <a:t>fijn</a:t>
            </a:r>
            <a:r>
              <a:rPr lang="en-US" dirty="0"/>
              <a:t> </a:t>
            </a:r>
            <a:r>
              <a:rPr lang="en-US" dirty="0" err="1"/>
              <a:t>voor</a:t>
            </a:r>
            <a:endParaRPr lang="en-US" dirty="0"/>
          </a:p>
          <a:p>
            <a:r>
              <a:rPr lang="en-US" dirty="0"/>
              <a:t>Mensen met </a:t>
            </a:r>
            <a:r>
              <a:rPr lang="en-US" dirty="0" err="1"/>
              <a:t>cognitieve</a:t>
            </a:r>
            <a:r>
              <a:rPr lang="en-US" dirty="0"/>
              <a:t> </a:t>
            </a:r>
            <a:r>
              <a:rPr lang="en-US" dirty="0" err="1"/>
              <a:t>beperkingen</a:t>
            </a:r>
            <a:endParaRPr lang="en-US" dirty="0"/>
          </a:p>
          <a:p>
            <a:r>
              <a:rPr lang="en-US" dirty="0" err="1"/>
              <a:t>Gebruikers</a:t>
            </a:r>
            <a:r>
              <a:rPr lang="en-US" dirty="0"/>
              <a:t> die </a:t>
            </a:r>
            <a:r>
              <a:rPr lang="en-US" dirty="0" err="1"/>
              <a:t>meer</a:t>
            </a:r>
            <a:r>
              <a:rPr lang="en-US" dirty="0"/>
              <a:t> </a:t>
            </a:r>
            <a:r>
              <a:rPr lang="en-US" dirty="0" err="1"/>
              <a:t>tijd</a:t>
            </a:r>
            <a:r>
              <a:rPr lang="en-US" dirty="0"/>
              <a:t> </a:t>
            </a:r>
            <a:r>
              <a:rPr lang="en-US" dirty="0" err="1"/>
              <a:t>nodig</a:t>
            </a:r>
            <a:r>
              <a:rPr lang="en-US" dirty="0"/>
              <a:t> </a:t>
            </a:r>
            <a:r>
              <a:rPr lang="en-US" dirty="0" err="1"/>
              <a:t>hebben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28</a:t>
            </a:fld>
            <a:endParaRPr lang="en-US" dirty="0"/>
          </a:p>
        </p:txBody>
      </p:sp>
    </p:spTree>
    <p:extLst>
      <p:ext uri="{BB962C8B-B14F-4D97-AF65-F5344CB8AC3E}">
        <p14:creationId xmlns:p14="http://schemas.microsoft.com/office/powerpoint/2010/main" val="83766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Fijn</a:t>
            </a:r>
            <a:r>
              <a:rPr lang="en-US" dirty="0"/>
              <a:t> </a:t>
            </a:r>
            <a:r>
              <a:rPr lang="en-US" dirty="0" err="1"/>
              <a:t>voor</a:t>
            </a:r>
            <a:endParaRPr lang="en-US" dirty="0"/>
          </a:p>
          <a:p>
            <a:r>
              <a:rPr lang="en-US" dirty="0"/>
              <a:t>Marketing</a:t>
            </a:r>
          </a:p>
          <a:p>
            <a:r>
              <a:rPr lang="en-US" dirty="0"/>
              <a:t>Big tech </a:t>
            </a:r>
          </a:p>
          <a:p>
            <a:r>
              <a:rPr lang="en-US" dirty="0"/>
              <a:t>Surveillance </a:t>
            </a:r>
            <a:r>
              <a:rPr lang="en-US" dirty="0" err="1"/>
              <a:t>kapitalisme</a:t>
            </a:r>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29</a:t>
            </a:fld>
            <a:endParaRPr lang="en-US" dirty="0"/>
          </a:p>
        </p:txBody>
      </p:sp>
    </p:spTree>
    <p:extLst>
      <p:ext uri="{BB962C8B-B14F-4D97-AF65-F5344CB8AC3E}">
        <p14:creationId xmlns:p14="http://schemas.microsoft.com/office/powerpoint/2010/main" val="1815369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oplossing</a:t>
            </a:r>
            <a:r>
              <a:rPr lang="en-US" dirty="0"/>
              <a:t> </a:t>
            </a:r>
            <a:r>
              <a:rPr lang="en-US" dirty="0" err="1"/>
              <a:t>voor</a:t>
            </a:r>
            <a:r>
              <a:rPr lang="en-US" dirty="0"/>
              <a:t> de </a:t>
            </a:r>
            <a:r>
              <a:rPr lang="en-US" dirty="0" err="1"/>
              <a:t>tegenstrijdigheden</a:t>
            </a:r>
            <a:r>
              <a:rPr lang="en-US" dirty="0"/>
              <a:t> is het </a:t>
            </a:r>
            <a:r>
              <a:rPr lang="en-US" dirty="0" err="1"/>
              <a:t>loslaten</a:t>
            </a:r>
            <a:r>
              <a:rPr lang="en-US" dirty="0"/>
              <a:t> van </a:t>
            </a:r>
            <a:r>
              <a:rPr lang="en-US" dirty="0" err="1"/>
              <a:t>zwart</a:t>
            </a:r>
            <a:r>
              <a:rPr lang="en-US" dirty="0"/>
              <a:t>-wit-</a:t>
            </a:r>
            <a:r>
              <a:rPr lang="en-US" dirty="0" err="1"/>
              <a:t>denken</a:t>
            </a:r>
            <a:r>
              <a:rPr lang="en-US" dirty="0"/>
              <a:t>.</a:t>
            </a:r>
          </a:p>
          <a:p>
            <a:endParaRPr lang="en-US" dirty="0"/>
          </a:p>
          <a:p>
            <a:r>
              <a:rPr lang="en-US" dirty="0"/>
              <a:t>De </a:t>
            </a:r>
            <a:r>
              <a:rPr lang="en-US" dirty="0" err="1"/>
              <a:t>beste</a:t>
            </a:r>
            <a:r>
              <a:rPr lang="en-US" dirty="0"/>
              <a:t> </a:t>
            </a:r>
            <a:r>
              <a:rPr lang="en-US" dirty="0" err="1"/>
              <a:t>manier</a:t>
            </a:r>
            <a:r>
              <a:rPr lang="en-US" dirty="0"/>
              <a:t> van websites </a:t>
            </a:r>
            <a:r>
              <a:rPr lang="en-US" dirty="0" err="1"/>
              <a:t>bouwen</a:t>
            </a:r>
            <a:r>
              <a:rPr lang="en-US" dirty="0"/>
              <a:t> die </a:t>
            </a:r>
            <a:r>
              <a:rPr lang="en-US" dirty="0" err="1"/>
              <a:t>toegankelijk</a:t>
            </a:r>
            <a:r>
              <a:rPr lang="en-US" dirty="0"/>
              <a:t> </a:t>
            </a:r>
            <a:r>
              <a:rPr lang="en-US" dirty="0" err="1"/>
              <a:t>zijn</a:t>
            </a:r>
            <a:r>
              <a:rPr lang="en-US" dirty="0"/>
              <a:t> is progressive enhancement.  </a:t>
            </a:r>
            <a:r>
              <a:rPr lang="en-US" dirty="0" err="1"/>
              <a:t>Kijken</a:t>
            </a:r>
            <a:r>
              <a:rPr lang="en-US" dirty="0"/>
              <a:t> wat het absolute minimum is </a:t>
            </a:r>
            <a:r>
              <a:rPr lang="en-US" dirty="0" err="1"/>
              <a:t>en</a:t>
            </a:r>
            <a:r>
              <a:rPr lang="en-US" dirty="0"/>
              <a:t> </a:t>
            </a:r>
            <a:r>
              <a:rPr lang="en-US" dirty="0" err="1"/>
              <a:t>daarop</a:t>
            </a:r>
            <a:r>
              <a:rPr lang="en-US" dirty="0"/>
              <a:t>, </a:t>
            </a:r>
            <a:r>
              <a:rPr lang="en-US" dirty="0" err="1"/>
              <a:t>laagje</a:t>
            </a:r>
            <a:r>
              <a:rPr lang="en-US" dirty="0"/>
              <a:t> </a:t>
            </a:r>
            <a:r>
              <a:rPr lang="en-US" dirty="0" err="1"/>
              <a:t>voor</a:t>
            </a:r>
            <a:r>
              <a:rPr lang="en-US" dirty="0"/>
              <a:t> </a:t>
            </a:r>
            <a:r>
              <a:rPr lang="en-US" dirty="0" err="1"/>
              <a:t>laagje</a:t>
            </a:r>
            <a:r>
              <a:rPr lang="en-US" dirty="0"/>
              <a:t> extra </a:t>
            </a:r>
            <a:r>
              <a:rPr lang="en-US" dirty="0" err="1"/>
              <a:t>functies</a:t>
            </a:r>
            <a:r>
              <a:rPr lang="en-US" dirty="0"/>
              <a:t> </a:t>
            </a:r>
            <a:r>
              <a:rPr lang="en-US" dirty="0" err="1"/>
              <a:t>bouwen</a:t>
            </a:r>
            <a:r>
              <a:rPr lang="en-US" dirty="0"/>
              <a:t>. Er </a:t>
            </a:r>
            <a:r>
              <a:rPr lang="en-US" dirty="0" err="1"/>
              <a:t>rekening</a:t>
            </a:r>
            <a:r>
              <a:rPr lang="en-US" dirty="0"/>
              <a:t> mee </a:t>
            </a:r>
            <a:r>
              <a:rPr lang="en-US" dirty="0" err="1"/>
              <a:t>houden</a:t>
            </a:r>
            <a:r>
              <a:rPr lang="en-US" dirty="0"/>
              <a:t> </a:t>
            </a:r>
            <a:r>
              <a:rPr lang="en-US" dirty="0" err="1"/>
              <a:t>dat</a:t>
            </a:r>
            <a:r>
              <a:rPr lang="en-US" dirty="0"/>
              <a:t> </a:t>
            </a:r>
            <a:r>
              <a:rPr lang="en-US" dirty="0" err="1"/>
              <a:t>dingen</a:t>
            </a:r>
            <a:r>
              <a:rPr lang="en-US" dirty="0"/>
              <a:t> mis </a:t>
            </a:r>
            <a:r>
              <a:rPr lang="en-US" dirty="0" err="1"/>
              <a:t>gaan</a:t>
            </a:r>
            <a:r>
              <a:rPr lang="en-US" dirty="0"/>
              <a:t>. De </a:t>
            </a:r>
            <a:r>
              <a:rPr lang="en-US" dirty="0" err="1"/>
              <a:t>gebruiker</a:t>
            </a:r>
            <a:r>
              <a:rPr lang="en-US" dirty="0"/>
              <a:t> de </a:t>
            </a:r>
            <a:r>
              <a:rPr lang="en-US" dirty="0" err="1"/>
              <a:t>mogelijkheid</a:t>
            </a:r>
            <a:r>
              <a:rPr lang="en-US" dirty="0"/>
              <a:t> </a:t>
            </a:r>
            <a:r>
              <a:rPr lang="en-US" dirty="0" err="1"/>
              <a:t>bieden</a:t>
            </a:r>
            <a:r>
              <a:rPr lang="en-US" dirty="0"/>
              <a:t> om </a:t>
            </a:r>
            <a:r>
              <a:rPr lang="en-US" dirty="0" err="1"/>
              <a:t>dingen</a:t>
            </a:r>
            <a:r>
              <a:rPr lang="en-US" dirty="0"/>
              <a:t> </a:t>
            </a:r>
            <a:r>
              <a:rPr lang="en-US" dirty="0" err="1"/>
              <a:t>aan</a:t>
            </a:r>
            <a:r>
              <a:rPr lang="en-US" dirty="0"/>
              <a:t> </a:t>
            </a:r>
            <a:r>
              <a:rPr lang="en-US" dirty="0" err="1"/>
              <a:t>en</a:t>
            </a:r>
            <a:r>
              <a:rPr lang="en-US" dirty="0"/>
              <a:t> </a:t>
            </a:r>
            <a:r>
              <a:rPr lang="en-US" dirty="0" err="1"/>
              <a:t>uit</a:t>
            </a:r>
            <a:r>
              <a:rPr lang="en-US" dirty="0"/>
              <a:t> </a:t>
            </a:r>
            <a:r>
              <a:rPr lang="en-US" dirty="0" err="1"/>
              <a:t>te</a:t>
            </a:r>
            <a:r>
              <a:rPr lang="en-US" dirty="0"/>
              <a:t> </a:t>
            </a:r>
            <a:r>
              <a:rPr lang="en-US" dirty="0" err="1"/>
              <a:t>zetten</a:t>
            </a:r>
            <a:r>
              <a:rPr lang="en-US" dirty="0"/>
              <a:t>. </a:t>
            </a:r>
            <a:r>
              <a:rPr lang="en-US" dirty="0" err="1"/>
              <a:t>Aanpasbaar</a:t>
            </a:r>
            <a:r>
              <a:rPr lang="en-US" dirty="0"/>
              <a:t> </a:t>
            </a:r>
            <a:r>
              <a:rPr lang="en-US" dirty="0" err="1"/>
              <a:t>te</a:t>
            </a:r>
            <a:r>
              <a:rPr lang="en-US" dirty="0"/>
              <a:t> </a:t>
            </a:r>
            <a:r>
              <a:rPr lang="en-US" dirty="0" err="1"/>
              <a:t>maken</a:t>
            </a:r>
            <a:r>
              <a:rPr lang="en-US" dirty="0"/>
              <a:t>.</a:t>
            </a:r>
            <a:br>
              <a:rPr lang="en-US" dirty="0"/>
            </a:br>
            <a:br>
              <a:rPr lang="en-US" dirty="0"/>
            </a:br>
            <a:r>
              <a:rPr lang="en-US" dirty="0"/>
              <a:t>Tian Tan Buddha is a large bronze statue of the Buddha, completed in 1993, and located on Lantau Island in Hong Kong. Also known as the Big Buddha, as it is the world's tallest outdoor seated bronze Buddha.</a:t>
            </a:r>
          </a:p>
        </p:txBody>
      </p:sp>
      <p:sp>
        <p:nvSpPr>
          <p:cNvPr id="4" name="Slide Number Placeholder 3"/>
          <p:cNvSpPr>
            <a:spLocks noGrp="1"/>
          </p:cNvSpPr>
          <p:nvPr>
            <p:ph type="sldNum" sz="quarter" idx="5"/>
          </p:nvPr>
        </p:nvSpPr>
        <p:spPr/>
        <p:txBody>
          <a:bodyPr/>
          <a:lstStyle/>
          <a:p>
            <a:fld id="{8F6799A7-0593-4B4B-AE4B-4469ABA257E1}" type="slidenum">
              <a:rPr lang="en-US" smtClean="0"/>
              <a:t>30</a:t>
            </a:fld>
            <a:endParaRPr lang="en-US"/>
          </a:p>
        </p:txBody>
      </p:sp>
    </p:spTree>
    <p:extLst>
      <p:ext uri="{BB962C8B-B14F-4D97-AF65-F5344CB8AC3E}">
        <p14:creationId xmlns:p14="http://schemas.microsoft.com/office/powerpoint/2010/main" val="2222765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32</a:t>
            </a:fld>
            <a:endParaRPr lang="en-US" dirty="0"/>
          </a:p>
        </p:txBody>
      </p:sp>
    </p:spTree>
    <p:extLst>
      <p:ext uri="{BB962C8B-B14F-4D97-AF65-F5344CB8AC3E}">
        <p14:creationId xmlns:p14="http://schemas.microsoft.com/office/powerpoint/2010/main" val="1505337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is </a:t>
            </a:r>
            <a:r>
              <a:rPr lang="en-US" dirty="0" err="1"/>
              <a:t>geen</a:t>
            </a:r>
            <a:r>
              <a:rPr lang="en-US" dirty="0"/>
              <a:t> ‘de </a:t>
            </a:r>
            <a:r>
              <a:rPr lang="en-US" dirty="0" err="1"/>
              <a:t>gebruiker</a:t>
            </a:r>
            <a:r>
              <a:rPr lang="en-US" dirty="0"/>
              <a:t>’</a:t>
            </a:r>
          </a:p>
          <a:p>
            <a:r>
              <a:rPr lang="en-US" dirty="0"/>
              <a:t>Iedereen </a:t>
            </a:r>
            <a:r>
              <a:rPr lang="en-US" dirty="0" err="1"/>
              <a:t>krijgt</a:t>
            </a:r>
            <a:r>
              <a:rPr lang="en-US" dirty="0"/>
              <a:t> ‘</a:t>
            </a:r>
            <a:r>
              <a:rPr lang="en-US" dirty="0" err="1"/>
              <a:t>beperkingen</a:t>
            </a:r>
            <a:r>
              <a:rPr lang="en-US" dirty="0"/>
              <a:t>’</a:t>
            </a:r>
          </a:p>
          <a:p>
            <a:r>
              <a:rPr lang="en-US" dirty="0"/>
              <a:t>Niemand </a:t>
            </a:r>
            <a:r>
              <a:rPr lang="en-US" dirty="0" err="1"/>
              <a:t>uitsluiten</a:t>
            </a:r>
            <a:endParaRPr lang="en-US" dirty="0"/>
          </a:p>
          <a:p>
            <a:r>
              <a:rPr lang="en-US" dirty="0" err="1"/>
              <a:t>Jij</a:t>
            </a:r>
            <a:r>
              <a:rPr lang="en-US" dirty="0"/>
              <a:t> bent </a:t>
            </a:r>
            <a:r>
              <a:rPr lang="en-US" dirty="0" err="1"/>
              <a:t>niet</a:t>
            </a:r>
            <a:r>
              <a:rPr lang="en-US" dirty="0"/>
              <a:t> je </a:t>
            </a:r>
            <a:r>
              <a:rPr lang="en-US" dirty="0" err="1"/>
              <a:t>gebruikers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 </a:t>
            </a:r>
            <a:r>
              <a:rPr lang="en-US" dirty="0" err="1"/>
              <a:t>werk</a:t>
            </a:r>
            <a:r>
              <a:rPr lang="en-US" dirty="0"/>
              <a:t> is nooit </a:t>
            </a:r>
            <a:r>
              <a:rPr lang="en-US" dirty="0" err="1"/>
              <a:t>af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Herken </a:t>
            </a:r>
            <a:r>
              <a:rPr lang="en-US" dirty="0" err="1"/>
              <a:t>machtsstructuren</a:t>
            </a:r>
            <a:r>
              <a:rPr lang="en-US" dirty="0"/>
              <a:t>. Herken </a:t>
            </a:r>
            <a:r>
              <a:rPr lang="en-US" dirty="0" err="1"/>
              <a:t>wie</a:t>
            </a:r>
            <a:r>
              <a:rPr lang="en-US" dirty="0"/>
              <a:t> de </a:t>
            </a:r>
            <a:r>
              <a:rPr lang="en-US" dirty="0" err="1"/>
              <a:t>macht</a:t>
            </a:r>
            <a:r>
              <a:rPr lang="en-US" dirty="0"/>
              <a:t> </a:t>
            </a:r>
            <a:r>
              <a:rPr lang="en-US" dirty="0" err="1"/>
              <a:t>heeft</a:t>
            </a:r>
            <a:r>
              <a:rPr lang="en-US" dirty="0"/>
              <a:t>. Nederland is </a:t>
            </a:r>
            <a:r>
              <a:rPr lang="en-US" dirty="0" err="1"/>
              <a:t>een</a:t>
            </a:r>
            <a:r>
              <a:rPr lang="en-US" dirty="0"/>
              <a:t> </a:t>
            </a:r>
            <a:r>
              <a:rPr lang="en-US" dirty="0" err="1"/>
              <a:t>patriarchaal</a:t>
            </a:r>
            <a:r>
              <a:rPr lang="en-US" dirty="0"/>
              <a:t> </a:t>
            </a:r>
            <a:r>
              <a:rPr lang="en-US" dirty="0" err="1"/>
              <a:t>koloniaal</a:t>
            </a:r>
            <a:r>
              <a:rPr lang="en-US" dirty="0"/>
              <a:t> land.</a:t>
            </a:r>
          </a:p>
        </p:txBody>
      </p:sp>
      <p:sp>
        <p:nvSpPr>
          <p:cNvPr id="4" name="Slide Number Placeholder 3"/>
          <p:cNvSpPr>
            <a:spLocks noGrp="1"/>
          </p:cNvSpPr>
          <p:nvPr>
            <p:ph type="sldNum" sz="quarter" idx="5"/>
          </p:nvPr>
        </p:nvSpPr>
        <p:spPr/>
        <p:txBody>
          <a:bodyPr/>
          <a:lstStyle/>
          <a:p>
            <a:fld id="{8F6799A7-0593-4B4B-AE4B-4469ABA257E1}" type="slidenum">
              <a:rPr lang="en-US" smtClean="0"/>
              <a:pPr/>
              <a:t>36</a:t>
            </a:fld>
            <a:endParaRPr lang="en-US" dirty="0"/>
          </a:p>
        </p:txBody>
      </p:sp>
    </p:spTree>
    <p:extLst>
      <p:ext uri="{BB962C8B-B14F-4D97-AF65-F5344CB8AC3E}">
        <p14:creationId xmlns:p14="http://schemas.microsoft.com/office/powerpoint/2010/main" val="1870109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 je het ‘</a:t>
            </a:r>
            <a:r>
              <a:rPr lang="en-US" dirty="0" err="1"/>
              <a:t>omdat</a:t>
            </a:r>
            <a:r>
              <a:rPr lang="en-US" dirty="0"/>
              <a:t> het </a:t>
            </a:r>
            <a:r>
              <a:rPr lang="en-US" dirty="0" err="1"/>
              <a:t>moet</a:t>
            </a:r>
            <a:r>
              <a:rPr lang="en-US" dirty="0"/>
              <a:t> van de wet’, of </a:t>
            </a:r>
            <a:r>
              <a:rPr lang="en-US" dirty="0" err="1"/>
              <a:t>omdat</a:t>
            </a:r>
            <a:r>
              <a:rPr lang="en-US" dirty="0"/>
              <a:t> het ‘t </a:t>
            </a:r>
            <a:r>
              <a:rPr lang="en-US" dirty="0" err="1"/>
              <a:t>juist</a:t>
            </a:r>
            <a:r>
              <a:rPr lang="en-US" dirty="0"/>
              <a:t> is?</a:t>
            </a:r>
          </a:p>
          <a:p>
            <a:r>
              <a:rPr lang="en-US" dirty="0"/>
              <a:t>Doe je het </a:t>
            </a:r>
            <a:r>
              <a:rPr lang="en-US" dirty="0" err="1"/>
              <a:t>omwille</a:t>
            </a:r>
            <a:r>
              <a:rPr lang="en-US" dirty="0"/>
              <a:t> van status? Het geld?</a:t>
            </a:r>
          </a:p>
          <a:p>
            <a:r>
              <a:rPr lang="en-US" dirty="0"/>
              <a:t>Hoe doe je het?</a:t>
            </a:r>
          </a:p>
          <a:p>
            <a:r>
              <a:rPr lang="en-US" dirty="0"/>
              <a:t>Check je ego</a:t>
            </a:r>
          </a:p>
          <a:p>
            <a:endParaRPr lang="en-US" dirty="0"/>
          </a:p>
          <a:p>
            <a:endParaRPr lang="en-US" dirty="0"/>
          </a:p>
          <a:p>
            <a:r>
              <a:rPr lang="en-US" dirty="0" err="1"/>
              <a:t>Welwillendheid</a:t>
            </a:r>
            <a:endParaRPr lang="en-US" dirty="0"/>
          </a:p>
          <a:p>
            <a:r>
              <a:rPr lang="en-US" dirty="0" err="1"/>
              <a:t>Dienend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37</a:t>
            </a:fld>
            <a:endParaRPr lang="en-US" dirty="0"/>
          </a:p>
        </p:txBody>
      </p:sp>
    </p:spTree>
    <p:extLst>
      <p:ext uri="{BB962C8B-B14F-4D97-AF65-F5344CB8AC3E}">
        <p14:creationId xmlns:p14="http://schemas.microsoft.com/office/powerpoint/2010/main" val="196215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Niet</a:t>
            </a:r>
            <a:r>
              <a:rPr lang="en-US" dirty="0"/>
              <a:t> </a:t>
            </a:r>
            <a:r>
              <a:rPr lang="en-US" dirty="0" err="1"/>
              <a:t>liegen</a:t>
            </a:r>
            <a:r>
              <a:rPr lang="en-US" dirty="0"/>
              <a:t>, </a:t>
            </a:r>
            <a:r>
              <a:rPr lang="en-US" dirty="0" err="1"/>
              <a:t>niet</a:t>
            </a:r>
            <a:r>
              <a:rPr lang="en-US" dirty="0"/>
              <a:t> </a:t>
            </a:r>
            <a:r>
              <a:rPr lang="en-US" dirty="0" err="1"/>
              <a:t>schelden</a:t>
            </a:r>
            <a:r>
              <a:rPr lang="en-US" dirty="0"/>
              <a:t>, </a:t>
            </a:r>
            <a:r>
              <a:rPr lang="en-US" dirty="0" err="1"/>
              <a:t>niet</a:t>
            </a:r>
            <a:r>
              <a:rPr lang="en-US" dirty="0"/>
              <a:t> </a:t>
            </a:r>
            <a:r>
              <a:rPr lang="en-US" dirty="0" err="1"/>
              <a:t>haatzaaien</a:t>
            </a:r>
            <a:r>
              <a:rPr lang="en-US" dirty="0"/>
              <a:t>, </a:t>
            </a:r>
            <a:r>
              <a:rPr lang="en-US" dirty="0" err="1"/>
              <a:t>niet</a:t>
            </a:r>
            <a:r>
              <a:rPr lang="en-US" dirty="0"/>
              <a:t> </a:t>
            </a:r>
            <a:r>
              <a:rPr lang="en-US" dirty="0" err="1"/>
              <a:t>kletsen</a:t>
            </a:r>
            <a:endParaRPr lang="en-US" dirty="0"/>
          </a:p>
          <a:p>
            <a:endParaRPr lang="en-US" dirty="0"/>
          </a:p>
          <a:p>
            <a:endParaRPr lang="en-US" dirty="0"/>
          </a:p>
          <a:p>
            <a:r>
              <a:rPr lang="en-US" dirty="0"/>
              <a:t>Geen </a:t>
            </a:r>
            <a:r>
              <a:rPr lang="en-US" dirty="0" err="1"/>
              <a:t>onjuiste</a:t>
            </a:r>
            <a:r>
              <a:rPr lang="en-US" dirty="0"/>
              <a:t>, </a:t>
            </a:r>
            <a:r>
              <a:rPr lang="en-US" dirty="0" err="1"/>
              <a:t>overbodige</a:t>
            </a:r>
            <a:r>
              <a:rPr lang="en-US" dirty="0"/>
              <a:t>, </a:t>
            </a:r>
            <a:r>
              <a:rPr lang="en-US" dirty="0" err="1"/>
              <a:t>schadelijke</a:t>
            </a:r>
            <a:r>
              <a:rPr lang="en-US" dirty="0"/>
              <a:t> </a:t>
            </a:r>
            <a:r>
              <a:rPr lang="en-US" dirty="0" err="1"/>
              <a:t>informatie</a:t>
            </a:r>
            <a:endParaRPr lang="en-US" dirty="0"/>
          </a:p>
          <a:p>
            <a:r>
              <a:rPr lang="en-US" dirty="0"/>
              <a:t>Geen jargon, </a:t>
            </a:r>
            <a:r>
              <a:rPr lang="en-US" dirty="0" err="1"/>
              <a:t>geen</a:t>
            </a:r>
            <a:r>
              <a:rPr lang="en-US" dirty="0"/>
              <a:t> </a:t>
            </a:r>
            <a:r>
              <a:rPr lang="en-US" dirty="0" err="1"/>
              <a:t>ophef</a:t>
            </a:r>
            <a:r>
              <a:rPr lang="en-US" dirty="0"/>
              <a:t>, </a:t>
            </a:r>
            <a:r>
              <a:rPr lang="en-US" dirty="0" err="1"/>
              <a:t>geen</a:t>
            </a:r>
            <a:r>
              <a:rPr lang="en-US" dirty="0"/>
              <a:t> drama</a:t>
            </a:r>
          </a:p>
          <a:p>
            <a:r>
              <a:rPr lang="en-US" dirty="0" err="1"/>
              <a:t>Begrijpelijke</a:t>
            </a:r>
            <a:r>
              <a:rPr lang="en-US" dirty="0"/>
              <a:t> taal</a:t>
            </a:r>
          </a:p>
          <a:p>
            <a:r>
              <a:rPr lang="en-US" dirty="0" err="1"/>
              <a:t>Duidelijke</a:t>
            </a:r>
            <a:r>
              <a:rPr lang="en-US" dirty="0"/>
              <a:t> </a:t>
            </a:r>
            <a:r>
              <a:rPr lang="en-US" dirty="0" err="1"/>
              <a:t>foutmeldingen</a:t>
            </a:r>
            <a:endParaRPr lang="en-US" dirty="0"/>
          </a:p>
          <a:p>
            <a:r>
              <a:rPr lang="en-US" dirty="0"/>
              <a:t>Alt-</a:t>
            </a:r>
            <a:r>
              <a:rPr lang="en-US" dirty="0" err="1"/>
              <a:t>teksten</a:t>
            </a:r>
            <a:r>
              <a:rPr lang="en-US" dirty="0"/>
              <a:t>, </a:t>
            </a:r>
            <a:r>
              <a:rPr lang="en-US" dirty="0" err="1"/>
              <a:t>linkteksten</a:t>
            </a:r>
            <a:endParaRPr lang="en-US" dirty="0"/>
          </a:p>
          <a:p>
            <a:r>
              <a:rPr lang="en-US" dirty="0"/>
              <a:t>Hoe </a:t>
            </a:r>
            <a:r>
              <a:rPr lang="en-US" dirty="0" err="1"/>
              <a:t>praat</a:t>
            </a:r>
            <a:r>
              <a:rPr lang="en-US" dirty="0"/>
              <a:t> </a:t>
            </a:r>
            <a:r>
              <a:rPr lang="en-US" dirty="0" err="1"/>
              <a:t>jij</a:t>
            </a:r>
            <a:r>
              <a:rPr lang="en-US" dirty="0"/>
              <a:t> over ‘</a:t>
            </a:r>
            <a:r>
              <a:rPr lang="en-US" dirty="0" err="1"/>
              <a:t>beperkingen</a:t>
            </a:r>
            <a:r>
              <a:rPr lang="en-US" dirty="0"/>
              <a:t>’? </a:t>
            </a:r>
            <a:r>
              <a:rPr lang="en-US" dirty="0" err="1"/>
              <a:t>Stigmatiserend</a:t>
            </a:r>
            <a:r>
              <a:rPr lang="en-US" dirty="0"/>
              <a:t>? De </a:t>
            </a:r>
            <a:r>
              <a:rPr lang="en-US" dirty="0" err="1"/>
              <a:t>ander</a:t>
            </a:r>
            <a:endParaRPr lang="en-US" dirty="0"/>
          </a:p>
          <a:p>
            <a:r>
              <a:rPr lang="en-US" dirty="0"/>
              <a:t>Cliches</a:t>
            </a:r>
          </a:p>
          <a:p>
            <a:r>
              <a:rPr lang="en-US" dirty="0"/>
              <a:t>Weet </a:t>
            </a:r>
            <a:r>
              <a:rPr lang="en-US" dirty="0" err="1"/>
              <a:t>dat</a:t>
            </a:r>
            <a:r>
              <a:rPr lang="en-US" dirty="0"/>
              <a:t> taal </a:t>
            </a:r>
            <a:r>
              <a:rPr lang="en-US" dirty="0" err="1"/>
              <a:t>verandert</a:t>
            </a:r>
            <a:r>
              <a:rPr lang="en-US" dirty="0"/>
              <a:t>. Wat </a:t>
            </a:r>
            <a:r>
              <a:rPr lang="en-US" dirty="0" err="1"/>
              <a:t>vandaag</a:t>
            </a:r>
            <a:r>
              <a:rPr lang="en-US" dirty="0"/>
              <a:t> normal </a:t>
            </a:r>
            <a:r>
              <a:rPr lang="en-US" dirty="0" err="1"/>
              <a:t>taalgebruik</a:t>
            </a:r>
            <a:r>
              <a:rPr lang="en-US" dirty="0"/>
              <a:t> is, is </a:t>
            </a:r>
            <a:r>
              <a:rPr lang="en-US" dirty="0" err="1"/>
              <a:t>niet</a:t>
            </a:r>
            <a:r>
              <a:rPr lang="en-US" dirty="0"/>
              <a:t> normal over 20 </a:t>
            </a:r>
            <a:r>
              <a:rPr lang="en-US" dirty="0" err="1"/>
              <a:t>jaar</a:t>
            </a:r>
            <a:r>
              <a:rPr lang="en-US" dirty="0"/>
              <a:t>. Neem </a:t>
            </a:r>
            <a:r>
              <a:rPr lang="en-US" dirty="0" err="1"/>
              <a:t>dat</a:t>
            </a:r>
            <a:r>
              <a:rPr lang="en-US" dirty="0"/>
              <a:t> van me </a:t>
            </a:r>
            <a:r>
              <a:rPr lang="en-US" dirty="0" err="1"/>
              <a:t>aan</a:t>
            </a:r>
            <a:r>
              <a:rPr lang="en-US" dirty="0"/>
              <a:t>.</a:t>
            </a:r>
          </a:p>
        </p:txBody>
      </p:sp>
      <p:sp>
        <p:nvSpPr>
          <p:cNvPr id="4" name="Slide Number Placeholder 3"/>
          <p:cNvSpPr>
            <a:spLocks noGrp="1"/>
          </p:cNvSpPr>
          <p:nvPr>
            <p:ph type="sldNum" sz="quarter" idx="5"/>
          </p:nvPr>
        </p:nvSpPr>
        <p:spPr/>
        <p:txBody>
          <a:bodyPr/>
          <a:lstStyle/>
          <a:p>
            <a:fld id="{8F6799A7-0593-4B4B-AE4B-4469ABA257E1}" type="slidenum">
              <a:rPr lang="en-US" smtClean="0"/>
              <a:pPr/>
              <a:t>38</a:t>
            </a:fld>
            <a:endParaRPr lang="en-US" dirty="0"/>
          </a:p>
        </p:txBody>
      </p:sp>
    </p:spTree>
    <p:extLst>
      <p:ext uri="{BB962C8B-B14F-4D97-AF65-F5344CB8AC3E}">
        <p14:creationId xmlns:p14="http://schemas.microsoft.com/office/powerpoint/2010/main" val="2286358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Niet</a:t>
            </a:r>
            <a:r>
              <a:rPr lang="en-US" dirty="0"/>
              <a:t> </a:t>
            </a:r>
            <a:r>
              <a:rPr lang="en-US" dirty="0" err="1"/>
              <a:t>doden</a:t>
            </a:r>
            <a:r>
              <a:rPr lang="en-US" dirty="0"/>
              <a:t>, </a:t>
            </a:r>
            <a:r>
              <a:rPr lang="en-US" dirty="0" err="1"/>
              <a:t>niet</a:t>
            </a:r>
            <a:r>
              <a:rPr lang="en-US" dirty="0"/>
              <a:t> </a:t>
            </a:r>
            <a:r>
              <a:rPr lang="en-US" dirty="0" err="1"/>
              <a:t>verwonden</a:t>
            </a:r>
            <a:r>
              <a:rPr lang="en-US" dirty="0"/>
              <a:t>, </a:t>
            </a:r>
            <a:r>
              <a:rPr lang="en-US" dirty="0" err="1"/>
              <a:t>niet</a:t>
            </a:r>
            <a:r>
              <a:rPr lang="en-US" dirty="0"/>
              <a:t> </a:t>
            </a:r>
            <a:r>
              <a:rPr lang="en-US" dirty="0" err="1"/>
              <a:t>stelen</a:t>
            </a:r>
            <a:r>
              <a:rPr lang="en-US" dirty="0"/>
              <a:t>, </a:t>
            </a:r>
            <a:r>
              <a:rPr lang="en-US" dirty="0" err="1"/>
              <a:t>geen</a:t>
            </a:r>
            <a:r>
              <a:rPr lang="en-US" dirty="0"/>
              <a:t> </a:t>
            </a:r>
            <a:r>
              <a:rPr lang="en-US" dirty="0" err="1"/>
              <a:t>seksueel</a:t>
            </a:r>
            <a:r>
              <a:rPr lang="en-US" dirty="0"/>
              <a:t> </a:t>
            </a:r>
            <a:r>
              <a:rPr lang="en-US" dirty="0" err="1"/>
              <a:t>wangedrag</a:t>
            </a:r>
            <a:r>
              <a:rPr lang="en-US" dirty="0"/>
              <a:t>, </a:t>
            </a:r>
            <a:r>
              <a:rPr lang="en-US" dirty="0" err="1"/>
              <a:t>geen</a:t>
            </a:r>
            <a:r>
              <a:rPr lang="en-US" dirty="0"/>
              <a:t> </a:t>
            </a:r>
            <a:r>
              <a:rPr lang="en-US" dirty="0" err="1"/>
              <a:t>materiele</a:t>
            </a:r>
            <a:r>
              <a:rPr lang="en-US" dirty="0"/>
              <a:t> </a:t>
            </a:r>
            <a:r>
              <a:rPr lang="en-US" dirty="0" err="1"/>
              <a:t>verlangens</a:t>
            </a:r>
            <a:r>
              <a:rPr lang="en-US" dirty="0"/>
              <a:t>.</a:t>
            </a:r>
          </a:p>
          <a:p>
            <a:endParaRPr lang="en-US" dirty="0"/>
          </a:p>
          <a:p>
            <a:r>
              <a:rPr lang="en-US" dirty="0" err="1"/>
              <a:t>Ethisch</a:t>
            </a:r>
            <a:r>
              <a:rPr lang="en-US" dirty="0"/>
              <a:t> </a:t>
            </a:r>
            <a:r>
              <a:rPr lang="en-US" dirty="0" err="1"/>
              <a:t>handelen</a:t>
            </a:r>
            <a:r>
              <a:rPr lang="en-US" dirty="0"/>
              <a:t> (</a:t>
            </a:r>
            <a:r>
              <a:rPr lang="en-US" dirty="0" err="1"/>
              <a:t>oefen</a:t>
            </a:r>
            <a:r>
              <a:rPr lang="en-US" dirty="0"/>
              <a:t> de spier)</a:t>
            </a:r>
          </a:p>
          <a:p>
            <a:r>
              <a:rPr lang="en-US" dirty="0"/>
              <a:t>Content is design</a:t>
            </a:r>
          </a:p>
          <a:p>
            <a:r>
              <a:rPr lang="en-US" dirty="0" err="1"/>
              <a:t>Semantische</a:t>
            </a:r>
            <a:r>
              <a:rPr lang="en-US" dirty="0"/>
              <a:t> HTML, contrast</a:t>
            </a:r>
          </a:p>
          <a:p>
            <a:r>
              <a:rPr lang="en-US" dirty="0" err="1"/>
              <a:t>Gebruikerstests</a:t>
            </a:r>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39</a:t>
            </a:fld>
            <a:endParaRPr lang="en-US" dirty="0"/>
          </a:p>
        </p:txBody>
      </p:sp>
    </p:spTree>
    <p:extLst>
      <p:ext uri="{BB962C8B-B14F-4D97-AF65-F5344CB8AC3E}">
        <p14:creationId xmlns:p14="http://schemas.microsoft.com/office/powerpoint/2010/main" val="132612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Geen </a:t>
            </a:r>
            <a:r>
              <a:rPr lang="en-US" dirty="0" err="1"/>
              <a:t>wapenhandel</a:t>
            </a:r>
            <a:r>
              <a:rPr lang="en-US" dirty="0"/>
              <a:t>, </a:t>
            </a:r>
            <a:r>
              <a:rPr lang="en-US" dirty="0" err="1"/>
              <a:t>geen</a:t>
            </a:r>
            <a:r>
              <a:rPr lang="en-US" dirty="0"/>
              <a:t> </a:t>
            </a:r>
            <a:r>
              <a:rPr lang="en-US" dirty="0" err="1"/>
              <a:t>slaven</a:t>
            </a:r>
            <a:r>
              <a:rPr lang="en-US" dirty="0"/>
              <a:t>, </a:t>
            </a:r>
            <a:r>
              <a:rPr lang="en-US" dirty="0" err="1"/>
              <a:t>geen</a:t>
            </a:r>
            <a:r>
              <a:rPr lang="en-US" dirty="0"/>
              <a:t> </a:t>
            </a:r>
            <a:r>
              <a:rPr lang="en-US" dirty="0" err="1"/>
              <a:t>verdovende</a:t>
            </a:r>
            <a:r>
              <a:rPr lang="en-US" dirty="0"/>
              <a:t> </a:t>
            </a:r>
            <a:r>
              <a:rPr lang="en-US" dirty="0" err="1"/>
              <a:t>middelen</a:t>
            </a:r>
            <a:r>
              <a:rPr lang="en-US" dirty="0"/>
              <a:t>, </a:t>
            </a:r>
            <a:r>
              <a:rPr lang="en-US" dirty="0" err="1"/>
              <a:t>geen</a:t>
            </a:r>
            <a:r>
              <a:rPr lang="en-US" dirty="0"/>
              <a:t> gif.</a:t>
            </a:r>
          </a:p>
          <a:p>
            <a:endParaRPr lang="en-US" dirty="0"/>
          </a:p>
          <a:p>
            <a:r>
              <a:rPr lang="en-US" dirty="0"/>
              <a:t>Geen </a:t>
            </a:r>
            <a:r>
              <a:rPr lang="en-US" dirty="0" err="1"/>
              <a:t>leugens</a:t>
            </a:r>
            <a:r>
              <a:rPr lang="en-US" dirty="0"/>
              <a:t> </a:t>
            </a:r>
            <a:r>
              <a:rPr lang="en-US" dirty="0" err="1"/>
              <a:t>verkopen</a:t>
            </a:r>
            <a:r>
              <a:rPr lang="en-US" dirty="0"/>
              <a:t> (dark patterns, overlays)</a:t>
            </a:r>
          </a:p>
          <a:p>
            <a:r>
              <a:rPr lang="en-US" dirty="0"/>
              <a:t>Geen </a:t>
            </a:r>
            <a:r>
              <a:rPr lang="en-US" dirty="0" err="1"/>
              <a:t>verdienmodel</a:t>
            </a:r>
            <a:r>
              <a:rPr lang="en-US" dirty="0"/>
              <a:t> </a:t>
            </a:r>
            <a:r>
              <a:rPr lang="en-US" dirty="0" err="1"/>
              <a:t>dat</a:t>
            </a:r>
            <a:r>
              <a:rPr lang="en-US" dirty="0"/>
              <a:t> </a:t>
            </a:r>
            <a:r>
              <a:rPr lang="en-US" dirty="0" err="1"/>
              <a:t>mensen</a:t>
            </a:r>
            <a:r>
              <a:rPr lang="en-US" dirty="0"/>
              <a:t> </a:t>
            </a:r>
            <a:r>
              <a:rPr lang="en-US" dirty="0" err="1"/>
              <a:t>uitsluit</a:t>
            </a:r>
            <a:endParaRPr lang="en-US" dirty="0"/>
          </a:p>
          <a:p>
            <a:r>
              <a:rPr lang="en-US" dirty="0"/>
              <a:t>Accessibility </a:t>
            </a:r>
            <a:r>
              <a:rPr lang="en-US" dirty="0" err="1"/>
              <a:t>als</a:t>
            </a:r>
            <a:r>
              <a:rPr lang="en-US" dirty="0"/>
              <a:t> </a:t>
            </a:r>
            <a:r>
              <a:rPr lang="en-US" dirty="0" err="1"/>
              <a:t>kernwaarde</a:t>
            </a:r>
            <a:r>
              <a:rPr lang="en-US" dirty="0"/>
              <a:t>, </a:t>
            </a:r>
            <a:r>
              <a:rPr lang="en-US" dirty="0" err="1"/>
              <a:t>niet</a:t>
            </a:r>
            <a:r>
              <a:rPr lang="en-US" dirty="0"/>
              <a:t> </a:t>
            </a:r>
            <a:r>
              <a:rPr lang="en-US" dirty="0" err="1"/>
              <a:t>als</a:t>
            </a:r>
            <a:r>
              <a:rPr lang="en-US" dirty="0"/>
              <a:t> </a:t>
            </a:r>
            <a:r>
              <a:rPr lang="en-US" dirty="0" err="1"/>
              <a:t>kostenpost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40</a:t>
            </a:fld>
            <a:endParaRPr lang="en-US" dirty="0"/>
          </a:p>
        </p:txBody>
      </p:sp>
    </p:spTree>
    <p:extLst>
      <p:ext uri="{BB962C8B-B14F-4D97-AF65-F5344CB8AC3E}">
        <p14:creationId xmlns:p14="http://schemas.microsoft.com/office/powerpoint/2010/main" val="128040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Geloof</a:t>
            </a:r>
            <a:r>
              <a:rPr lang="en-US" dirty="0"/>
              <a:t> het of </a:t>
            </a:r>
            <a:r>
              <a:rPr lang="en-US" dirty="0" err="1"/>
              <a:t>niet</a:t>
            </a:r>
            <a:r>
              <a:rPr lang="en-US" dirty="0"/>
              <a:t>, maar </a:t>
            </a:r>
            <a:r>
              <a:rPr lang="en-US" dirty="0" err="1"/>
              <a:t>ik</a:t>
            </a:r>
            <a:r>
              <a:rPr lang="en-US" dirty="0"/>
              <a:t> ben jong </a:t>
            </a:r>
            <a:r>
              <a:rPr lang="en-US" dirty="0" err="1"/>
              <a:t>geweest</a:t>
            </a:r>
            <a:r>
              <a:rPr lang="en-US" dirty="0"/>
              <a:t>. Dit is </a:t>
            </a:r>
            <a:r>
              <a:rPr lang="en-US" dirty="0" err="1"/>
              <a:t>een</a:t>
            </a:r>
            <a:r>
              <a:rPr lang="en-US" dirty="0"/>
              <a:t> </a:t>
            </a:r>
            <a:r>
              <a:rPr lang="en-US" dirty="0" err="1"/>
              <a:t>foto</a:t>
            </a:r>
            <a:r>
              <a:rPr lang="en-US" dirty="0"/>
              <a:t> van me van 30 </a:t>
            </a:r>
            <a:r>
              <a:rPr lang="en-US" dirty="0" err="1"/>
              <a:t>jaar</a:t>
            </a:r>
            <a:r>
              <a:rPr lang="en-US" dirty="0"/>
              <a:t> </a:t>
            </a:r>
            <a:r>
              <a:rPr lang="en-US" dirty="0" err="1"/>
              <a:t>geleden</a:t>
            </a:r>
            <a:r>
              <a:rPr lang="en-US" dirty="0"/>
              <a:t>. </a:t>
            </a:r>
            <a:r>
              <a:rPr lang="en-US" dirty="0" err="1"/>
              <a:t>Nog</a:t>
            </a:r>
            <a:r>
              <a:rPr lang="en-US" dirty="0"/>
              <a:t> </a:t>
            </a:r>
            <a:r>
              <a:rPr lang="en-US" dirty="0" err="1"/>
              <a:t>een</a:t>
            </a:r>
            <a:r>
              <a:rPr lang="en-US" dirty="0"/>
              <a:t> </a:t>
            </a:r>
            <a:r>
              <a:rPr lang="en-US" dirty="0" err="1"/>
              <a:t>gladde</a:t>
            </a:r>
            <a:r>
              <a:rPr lang="en-US" dirty="0"/>
              <a:t> </a:t>
            </a:r>
            <a:r>
              <a:rPr lang="en-US" dirty="0" err="1"/>
              <a:t>huid</a:t>
            </a:r>
            <a:r>
              <a:rPr lang="en-US" dirty="0"/>
              <a:t>, </a:t>
            </a:r>
            <a:r>
              <a:rPr lang="en-US" dirty="0" err="1"/>
              <a:t>een</a:t>
            </a:r>
            <a:r>
              <a:rPr lang="en-US" dirty="0"/>
              <a:t> </a:t>
            </a:r>
            <a:r>
              <a:rPr lang="en-US" dirty="0" err="1"/>
              <a:t>frisse</a:t>
            </a:r>
            <a:r>
              <a:rPr lang="en-US" dirty="0"/>
              <a:t> </a:t>
            </a:r>
            <a:r>
              <a:rPr lang="en-US" dirty="0" err="1"/>
              <a:t>blik</a:t>
            </a:r>
            <a:r>
              <a:rPr lang="en-US" dirty="0"/>
              <a:t> </a:t>
            </a:r>
            <a:r>
              <a:rPr lang="en-US" dirty="0" err="1"/>
              <a:t>en</a:t>
            </a:r>
            <a:r>
              <a:rPr lang="en-US" dirty="0"/>
              <a:t> </a:t>
            </a:r>
            <a:r>
              <a:rPr lang="en-US" dirty="0" err="1"/>
              <a:t>vooral</a:t>
            </a:r>
            <a:r>
              <a:rPr lang="en-US" dirty="0"/>
              <a:t> </a:t>
            </a:r>
            <a:r>
              <a:rPr lang="en-US" dirty="0" err="1"/>
              <a:t>veel</a:t>
            </a:r>
            <a:r>
              <a:rPr lang="en-US" dirty="0"/>
              <a:t> </a:t>
            </a:r>
            <a:r>
              <a:rPr lang="en-US" dirty="0" err="1"/>
              <a:t>haar</a:t>
            </a:r>
            <a:r>
              <a:rPr lang="en-US" dirty="0"/>
              <a:t> op </a:t>
            </a:r>
            <a:r>
              <a:rPr lang="en-US" dirty="0" err="1"/>
              <a:t>mijn</a:t>
            </a:r>
            <a:r>
              <a:rPr lang="en-US" dirty="0"/>
              <a:t> </a:t>
            </a:r>
            <a:r>
              <a:rPr lang="en-US" dirty="0" err="1"/>
              <a:t>hoofd</a:t>
            </a:r>
            <a:r>
              <a:rPr lang="en-US" dirty="0"/>
              <a:t>.</a:t>
            </a:r>
          </a:p>
        </p:txBody>
      </p:sp>
      <p:sp>
        <p:nvSpPr>
          <p:cNvPr id="4" name="Slide Number Placeholder 3"/>
          <p:cNvSpPr>
            <a:spLocks noGrp="1"/>
          </p:cNvSpPr>
          <p:nvPr>
            <p:ph type="sldNum" sz="quarter" idx="5"/>
          </p:nvPr>
        </p:nvSpPr>
        <p:spPr/>
        <p:txBody>
          <a:bodyPr/>
          <a:lstStyle/>
          <a:p>
            <a:fld id="{8F6799A7-0593-4B4B-AE4B-4469ABA257E1}" type="slidenum">
              <a:rPr lang="en-US" smtClean="0"/>
              <a:t>3</a:t>
            </a:fld>
            <a:endParaRPr lang="en-US"/>
          </a:p>
        </p:txBody>
      </p:sp>
    </p:spTree>
    <p:extLst>
      <p:ext uri="{BB962C8B-B14F-4D97-AF65-F5344CB8AC3E}">
        <p14:creationId xmlns:p14="http://schemas.microsoft.com/office/powerpoint/2010/main" val="2957438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Voorkomen</a:t>
            </a:r>
            <a:r>
              <a:rPr lang="en-US" dirty="0"/>
              <a:t> van unwholesome states.</a:t>
            </a:r>
          </a:p>
          <a:p>
            <a:endParaRPr lang="en-US" dirty="0"/>
          </a:p>
          <a:p>
            <a:r>
              <a:rPr lang="en-US" dirty="0"/>
              <a:t>Accessibility is </a:t>
            </a:r>
            <a:r>
              <a:rPr lang="en-US" dirty="0" err="1"/>
              <a:t>een</a:t>
            </a:r>
            <a:r>
              <a:rPr lang="en-US" dirty="0"/>
              <a:t> </a:t>
            </a:r>
            <a:r>
              <a:rPr lang="en-US" dirty="0" err="1"/>
              <a:t>doorlopend</a:t>
            </a:r>
            <a:r>
              <a:rPr lang="en-US" dirty="0"/>
              <a:t> </a:t>
            </a:r>
            <a:r>
              <a:rPr lang="en-US" dirty="0" err="1"/>
              <a:t>proces</a:t>
            </a:r>
            <a:r>
              <a:rPr lang="en-US" dirty="0"/>
              <a:t>. </a:t>
            </a:r>
          </a:p>
          <a:p>
            <a:r>
              <a:rPr lang="en-US" dirty="0" err="1"/>
              <a:t>Telkens</a:t>
            </a:r>
            <a:r>
              <a:rPr lang="en-US" dirty="0"/>
              <a:t> </a:t>
            </a:r>
            <a:r>
              <a:rPr lang="en-US" dirty="0" err="1"/>
              <a:t>terugkerend</a:t>
            </a:r>
            <a:endParaRPr lang="en-US" dirty="0"/>
          </a:p>
          <a:p>
            <a:r>
              <a:rPr lang="en-US" dirty="0"/>
              <a:t>Geen quick fixes, maar </a:t>
            </a:r>
            <a:r>
              <a:rPr lang="en-US" dirty="0" err="1"/>
              <a:t>duurzame</a:t>
            </a:r>
            <a:r>
              <a:rPr lang="en-US" dirty="0"/>
              <a:t> </a:t>
            </a:r>
            <a:r>
              <a:rPr lang="en-US" dirty="0" err="1"/>
              <a:t>oplossingen</a:t>
            </a:r>
            <a:endParaRPr lang="en-US" dirty="0"/>
          </a:p>
          <a:p>
            <a:endParaRPr lang="en-US" dirty="0"/>
          </a:p>
          <a:p>
            <a:r>
              <a:rPr lang="en-US" dirty="0"/>
              <a:t>Progressive enhancement</a:t>
            </a:r>
          </a:p>
          <a:p>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41</a:t>
            </a:fld>
            <a:endParaRPr lang="en-US" dirty="0"/>
          </a:p>
        </p:txBody>
      </p:sp>
    </p:spTree>
    <p:extLst>
      <p:ext uri="{BB962C8B-B14F-4D97-AF65-F5344CB8AC3E}">
        <p14:creationId xmlns:p14="http://schemas.microsoft.com/office/powerpoint/2010/main" val="68115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 op met wat je </a:t>
            </a:r>
            <a:r>
              <a:rPr lang="en-US" dirty="0" err="1"/>
              <a:t>toelaat</a:t>
            </a:r>
            <a:r>
              <a:rPr lang="en-US" dirty="0"/>
              <a:t> tot je </a:t>
            </a:r>
            <a:r>
              <a:rPr lang="en-US" dirty="0" err="1"/>
              <a:t>hoofd</a:t>
            </a:r>
            <a:r>
              <a:rPr lang="en-US" dirty="0"/>
              <a:t>. </a:t>
            </a:r>
          </a:p>
        </p:txBody>
      </p:sp>
      <p:sp>
        <p:nvSpPr>
          <p:cNvPr id="4" name="Slide Number Placeholder 3"/>
          <p:cNvSpPr>
            <a:spLocks noGrp="1"/>
          </p:cNvSpPr>
          <p:nvPr>
            <p:ph type="sldNum" sz="quarter" idx="5"/>
          </p:nvPr>
        </p:nvSpPr>
        <p:spPr/>
        <p:txBody>
          <a:bodyPr/>
          <a:lstStyle/>
          <a:p>
            <a:fld id="{8F6799A7-0593-4B4B-AE4B-4469ABA257E1}" type="slidenum">
              <a:rPr lang="en-US" smtClean="0"/>
              <a:pPr/>
              <a:t>42</a:t>
            </a:fld>
            <a:endParaRPr lang="en-US" dirty="0"/>
          </a:p>
        </p:txBody>
      </p:sp>
    </p:spTree>
    <p:extLst>
      <p:ext uri="{BB962C8B-B14F-4D97-AF65-F5344CB8AC3E}">
        <p14:creationId xmlns:p14="http://schemas.microsoft.com/office/powerpoint/2010/main" val="3635640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Karma: </a:t>
            </a:r>
            <a:r>
              <a:rPr lang="en-US" dirty="0" err="1"/>
              <a:t>proactief</a:t>
            </a:r>
            <a:r>
              <a:rPr lang="en-US" dirty="0"/>
              <a:t> </a:t>
            </a:r>
            <a:r>
              <a:rPr lang="en-US" dirty="0" err="1"/>
              <a:t>en</a:t>
            </a:r>
            <a:r>
              <a:rPr lang="en-US" dirty="0"/>
              <a:t> </a:t>
            </a:r>
            <a:r>
              <a:rPr lang="en-US" dirty="0" err="1"/>
              <a:t>empathisch</a:t>
            </a:r>
            <a:r>
              <a:rPr lang="en-US" dirty="0"/>
              <a:t> </a:t>
            </a:r>
            <a:r>
              <a:rPr lang="en-US" dirty="0" err="1"/>
              <a:t>ontwerpen</a:t>
            </a:r>
            <a:endParaRPr lang="en-US" dirty="0"/>
          </a:p>
          <a:p>
            <a:endParaRPr lang="en-US" dirty="0"/>
          </a:p>
          <a:p>
            <a:r>
              <a:rPr lang="en-US" dirty="0"/>
              <a:t>Echt </a:t>
            </a:r>
            <a:r>
              <a:rPr lang="en-US" dirty="0" err="1"/>
              <a:t>begrijpen</a:t>
            </a:r>
            <a:r>
              <a:rPr lang="en-US" dirty="0"/>
              <a:t> hoe </a:t>
            </a:r>
            <a:r>
              <a:rPr lang="en-US" dirty="0" err="1"/>
              <a:t>anderen</a:t>
            </a:r>
            <a:r>
              <a:rPr lang="en-US" dirty="0"/>
              <a:t> </a:t>
            </a:r>
            <a:r>
              <a:rPr lang="en-US" dirty="0" err="1"/>
              <a:t>werken</a:t>
            </a:r>
            <a:r>
              <a:rPr lang="en-US" dirty="0"/>
              <a:t>, </a:t>
            </a:r>
            <a:r>
              <a:rPr lang="en-US" dirty="0" err="1"/>
              <a:t>denken</a:t>
            </a:r>
            <a:r>
              <a:rPr lang="en-US" dirty="0"/>
              <a:t>.</a:t>
            </a:r>
          </a:p>
          <a:p>
            <a:r>
              <a:rPr lang="en-US" dirty="0"/>
              <a:t>Hoe </a:t>
            </a:r>
            <a:r>
              <a:rPr lang="en-US" dirty="0" err="1"/>
              <a:t>werkt</a:t>
            </a:r>
            <a:r>
              <a:rPr lang="en-US" dirty="0"/>
              <a:t> </a:t>
            </a:r>
            <a:r>
              <a:rPr lang="en-US" dirty="0" err="1"/>
              <a:t>hulptechnologie</a:t>
            </a:r>
            <a:r>
              <a:rPr lang="en-US" dirty="0"/>
              <a:t>?</a:t>
            </a:r>
          </a:p>
          <a:p>
            <a:r>
              <a:rPr lang="en-US" dirty="0"/>
              <a:t>Hoe </a:t>
            </a:r>
            <a:r>
              <a:rPr lang="en-US" dirty="0" err="1"/>
              <a:t>verschillen</a:t>
            </a:r>
            <a:r>
              <a:rPr lang="en-US" dirty="0"/>
              <a:t> </a:t>
            </a:r>
            <a:r>
              <a:rPr lang="en-US" dirty="0" err="1"/>
              <a:t>denkprocessen</a:t>
            </a:r>
            <a:r>
              <a:rPr lang="en-US" dirty="0"/>
              <a:t> </a:t>
            </a:r>
            <a:r>
              <a:rPr lang="en-US" dirty="0" err="1"/>
              <a:t>tussen</a:t>
            </a:r>
            <a:r>
              <a:rPr lang="en-US" dirty="0"/>
              <a:t> </a:t>
            </a:r>
            <a:r>
              <a:rPr lang="en-US" dirty="0" err="1"/>
              <a:t>mensen</a:t>
            </a:r>
            <a:r>
              <a:rPr lang="en-US" dirty="0"/>
              <a:t>?</a:t>
            </a:r>
          </a:p>
          <a:p>
            <a:pPr lvl="1"/>
            <a:endParaRPr lang="en-US" dirty="0"/>
          </a:p>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43</a:t>
            </a:fld>
            <a:endParaRPr lang="en-US" dirty="0"/>
          </a:p>
        </p:txBody>
      </p:sp>
    </p:spTree>
    <p:extLst>
      <p:ext uri="{BB962C8B-B14F-4D97-AF65-F5344CB8AC3E}">
        <p14:creationId xmlns:p14="http://schemas.microsoft.com/office/powerpoint/2010/main" val="1927440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2D2E-0653-4D1F-4BDC-283F46D6C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3D864-061F-ACD7-419D-DEFB6956C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CE5C4-B89F-71AE-BBEC-0B5B7DEA4C1A}"/>
              </a:ext>
            </a:extLst>
          </p:cNvPr>
          <p:cNvSpPr>
            <a:spLocks noGrp="1"/>
          </p:cNvSpPr>
          <p:nvPr>
            <p:ph type="body" idx="1"/>
          </p:nvPr>
        </p:nvSpPr>
        <p:spPr/>
        <p:txBody>
          <a:bodyPr/>
          <a:lstStyle/>
          <a:p>
            <a:r>
              <a:rPr lang="en-US" dirty="0"/>
              <a:t>A large statue of a buddha. The Spring Temple Buddha is a 128 meter high statue. Including pedestal its total height is 153 meters high.</a:t>
            </a:r>
          </a:p>
        </p:txBody>
      </p:sp>
      <p:sp>
        <p:nvSpPr>
          <p:cNvPr id="4" name="Slide Number Placeholder 3">
            <a:extLst>
              <a:ext uri="{FF2B5EF4-FFF2-40B4-BE49-F238E27FC236}">
                <a16:creationId xmlns:a16="http://schemas.microsoft.com/office/drawing/2014/main" id="{17F90B92-1C62-EC6D-1F86-8C16C63413E0}"/>
              </a:ext>
            </a:extLst>
          </p:cNvPr>
          <p:cNvSpPr>
            <a:spLocks noGrp="1"/>
          </p:cNvSpPr>
          <p:nvPr>
            <p:ph type="sldNum" sz="quarter" idx="5"/>
          </p:nvPr>
        </p:nvSpPr>
        <p:spPr/>
        <p:txBody>
          <a:bodyPr/>
          <a:lstStyle/>
          <a:p>
            <a:fld id="{8F6799A7-0593-4B4B-AE4B-4469ABA257E1}" type="slidenum">
              <a:rPr lang="en-US" smtClean="0"/>
              <a:t>44</a:t>
            </a:fld>
            <a:endParaRPr lang="en-US"/>
          </a:p>
        </p:txBody>
      </p:sp>
    </p:spTree>
    <p:extLst>
      <p:ext uri="{BB962C8B-B14F-4D97-AF65-F5344CB8AC3E}">
        <p14:creationId xmlns:p14="http://schemas.microsoft.com/office/powerpoint/2010/main" val="2048710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28B34-D395-3046-913A-132C7EAF8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0A5E5-2D8D-C492-4313-7F3B18F4D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F500B-D2CF-5039-28E9-C067BC2E89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63C89C-C849-DE98-35B4-7FCBA9905908}"/>
              </a:ext>
            </a:extLst>
          </p:cNvPr>
          <p:cNvSpPr>
            <a:spLocks noGrp="1"/>
          </p:cNvSpPr>
          <p:nvPr>
            <p:ph type="sldNum" sz="quarter" idx="5"/>
          </p:nvPr>
        </p:nvSpPr>
        <p:spPr/>
        <p:txBody>
          <a:bodyPr/>
          <a:lstStyle/>
          <a:p>
            <a:fld id="{8F6799A7-0593-4B4B-AE4B-4469ABA257E1}" type="slidenum">
              <a:rPr lang="en-US" smtClean="0"/>
              <a:t>45</a:t>
            </a:fld>
            <a:endParaRPr lang="en-US"/>
          </a:p>
        </p:txBody>
      </p:sp>
    </p:spTree>
    <p:extLst>
      <p:ext uri="{BB962C8B-B14F-4D97-AF65-F5344CB8AC3E}">
        <p14:creationId xmlns:p14="http://schemas.microsoft.com/office/powerpoint/2010/main" val="1906794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F6698-4267-6629-3EFE-6BE1E3B94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BA3F-303C-AE6E-7FA6-AE76AC389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EE360-656B-E1FA-2F1D-C629BF4317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25C533-E62E-3C4B-A36D-ED816516E10E}"/>
              </a:ext>
            </a:extLst>
          </p:cNvPr>
          <p:cNvSpPr>
            <a:spLocks noGrp="1"/>
          </p:cNvSpPr>
          <p:nvPr>
            <p:ph type="sldNum" sz="quarter" idx="5"/>
          </p:nvPr>
        </p:nvSpPr>
        <p:spPr/>
        <p:txBody>
          <a:bodyPr/>
          <a:lstStyle/>
          <a:p>
            <a:fld id="{8F6799A7-0593-4B4B-AE4B-4469ABA257E1}" type="slidenum">
              <a:rPr lang="en-US" smtClean="0"/>
              <a:t>46</a:t>
            </a:fld>
            <a:endParaRPr lang="en-US"/>
          </a:p>
        </p:txBody>
      </p:sp>
    </p:spTree>
    <p:extLst>
      <p:ext uri="{BB962C8B-B14F-4D97-AF65-F5344CB8AC3E}">
        <p14:creationId xmlns:p14="http://schemas.microsoft.com/office/powerpoint/2010/main" val="2467035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16E1B-99E1-40F9-73D1-568B399C5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A52C6-D90F-4B39-689C-60DF8A13E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28764-EA28-2534-3C2A-5DD75B723CEE}"/>
              </a:ext>
            </a:extLst>
          </p:cNvPr>
          <p:cNvSpPr>
            <a:spLocks noGrp="1"/>
          </p:cNvSpPr>
          <p:nvPr>
            <p:ph type="body" idx="1"/>
          </p:nvPr>
        </p:nvSpPr>
        <p:spPr/>
        <p:txBody>
          <a:bodyPr/>
          <a:lstStyle/>
          <a:p>
            <a:r>
              <a:rPr lang="en-US" dirty="0"/>
              <a:t>Code is </a:t>
            </a:r>
            <a:r>
              <a:rPr lang="en-US" dirty="0" err="1"/>
              <a:t>politiek</a:t>
            </a:r>
            <a:endParaRPr lang="en-US" dirty="0"/>
          </a:p>
          <a:p>
            <a:r>
              <a:rPr lang="en-US" dirty="0" err="1"/>
              <a:t>Kiezen</a:t>
            </a:r>
            <a:r>
              <a:rPr lang="en-US" dirty="0"/>
              <a:t> is </a:t>
            </a:r>
            <a:r>
              <a:rPr lang="en-US" dirty="0" err="1"/>
              <a:t>een</a:t>
            </a:r>
            <a:r>
              <a:rPr lang="en-US" dirty="0"/>
              <a:t> </a:t>
            </a:r>
            <a:r>
              <a:rPr lang="en-US" dirty="0" err="1"/>
              <a:t>keuze</a:t>
            </a:r>
            <a:endParaRPr lang="en-US" dirty="0"/>
          </a:p>
          <a:p>
            <a:r>
              <a:rPr lang="en-US" dirty="0"/>
              <a:t>”</a:t>
            </a:r>
            <a:r>
              <a:rPr lang="en-US" dirty="0" err="1"/>
              <a:t>Kijk</a:t>
            </a:r>
            <a:r>
              <a:rPr lang="en-US" dirty="0"/>
              <a:t> het </a:t>
            </a:r>
            <a:r>
              <a:rPr lang="en-US" dirty="0" err="1"/>
              <a:t>beest</a:t>
            </a:r>
            <a:r>
              <a:rPr lang="en-US" dirty="0"/>
              <a:t> in de </a:t>
            </a:r>
            <a:r>
              <a:rPr lang="en-US" dirty="0" err="1"/>
              <a:t>bek</a:t>
            </a:r>
            <a:r>
              <a:rPr lang="en-US" dirty="0"/>
              <a:t>”</a:t>
            </a:r>
          </a:p>
          <a:p>
            <a:r>
              <a:rPr lang="en-US" dirty="0" err="1"/>
              <a:t>Ontwikkel</a:t>
            </a:r>
            <a:r>
              <a:rPr lang="en-US" dirty="0"/>
              <a:t> je </a:t>
            </a:r>
            <a:r>
              <a:rPr lang="en-US" dirty="0" err="1"/>
              <a:t>ethische</a:t>
            </a:r>
            <a:r>
              <a:rPr lang="en-US" dirty="0"/>
              <a:t> </a:t>
            </a:r>
            <a:r>
              <a:rPr lang="en-US" dirty="0" err="1"/>
              <a:t>spieren</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DBF50DE-2718-CD7A-FC22-0A62AE6D5CF6}"/>
              </a:ext>
            </a:extLst>
          </p:cNvPr>
          <p:cNvSpPr>
            <a:spLocks noGrp="1"/>
          </p:cNvSpPr>
          <p:nvPr>
            <p:ph type="sldNum" sz="quarter" idx="5"/>
          </p:nvPr>
        </p:nvSpPr>
        <p:spPr/>
        <p:txBody>
          <a:bodyPr/>
          <a:lstStyle/>
          <a:p>
            <a:fld id="{8F6799A7-0593-4B4B-AE4B-4469ABA257E1}" type="slidenum">
              <a:rPr lang="en-US" smtClean="0"/>
              <a:t>47</a:t>
            </a:fld>
            <a:endParaRPr lang="en-US"/>
          </a:p>
        </p:txBody>
      </p:sp>
    </p:spTree>
    <p:extLst>
      <p:ext uri="{BB962C8B-B14F-4D97-AF65-F5344CB8AC3E}">
        <p14:creationId xmlns:p14="http://schemas.microsoft.com/office/powerpoint/2010/main" val="2528221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A02D-35AA-10DF-A0BC-382DB0CB8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568C0-F621-8718-6884-4F07ADD51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E11C-55E9-8508-4F2E-63DDCB0D60BC}"/>
              </a:ext>
            </a:extLst>
          </p:cNvPr>
          <p:cNvSpPr>
            <a:spLocks noGrp="1"/>
          </p:cNvSpPr>
          <p:nvPr>
            <p:ph type="body" idx="1"/>
          </p:nvPr>
        </p:nvSpPr>
        <p:spPr/>
        <p:txBody>
          <a:bodyPr/>
          <a:lstStyle/>
          <a:p>
            <a:r>
              <a:rPr lang="en-US" dirty="0"/>
              <a:t>Code is </a:t>
            </a:r>
            <a:r>
              <a:rPr lang="en-US" dirty="0" err="1"/>
              <a:t>politiek</a:t>
            </a:r>
            <a:endParaRPr lang="en-US" dirty="0"/>
          </a:p>
          <a:p>
            <a:r>
              <a:rPr lang="en-US" dirty="0" err="1"/>
              <a:t>Kiezen</a:t>
            </a:r>
            <a:r>
              <a:rPr lang="en-US" dirty="0"/>
              <a:t> is </a:t>
            </a:r>
            <a:r>
              <a:rPr lang="en-US" dirty="0" err="1"/>
              <a:t>een</a:t>
            </a:r>
            <a:r>
              <a:rPr lang="en-US" dirty="0"/>
              <a:t> </a:t>
            </a:r>
            <a:r>
              <a:rPr lang="en-US" dirty="0" err="1"/>
              <a:t>keuze</a:t>
            </a:r>
            <a:endParaRPr lang="en-US" dirty="0"/>
          </a:p>
          <a:p>
            <a:r>
              <a:rPr lang="en-US" dirty="0"/>
              <a:t>”</a:t>
            </a:r>
            <a:r>
              <a:rPr lang="en-US" dirty="0" err="1"/>
              <a:t>Kijk</a:t>
            </a:r>
            <a:r>
              <a:rPr lang="en-US" dirty="0"/>
              <a:t> het </a:t>
            </a:r>
            <a:r>
              <a:rPr lang="en-US" dirty="0" err="1"/>
              <a:t>beest</a:t>
            </a:r>
            <a:r>
              <a:rPr lang="en-US" dirty="0"/>
              <a:t> in de </a:t>
            </a:r>
            <a:r>
              <a:rPr lang="en-US" dirty="0" err="1"/>
              <a:t>bek</a:t>
            </a:r>
            <a:r>
              <a:rPr lang="en-US" dirty="0"/>
              <a:t>”</a:t>
            </a:r>
          </a:p>
          <a:p>
            <a:r>
              <a:rPr lang="en-US" dirty="0" err="1"/>
              <a:t>Ontwikkel</a:t>
            </a:r>
            <a:r>
              <a:rPr lang="en-US" dirty="0"/>
              <a:t> je </a:t>
            </a:r>
            <a:r>
              <a:rPr lang="en-US" dirty="0" err="1"/>
              <a:t>ethische</a:t>
            </a:r>
            <a:r>
              <a:rPr lang="en-US" dirty="0"/>
              <a:t> </a:t>
            </a:r>
            <a:r>
              <a:rPr lang="en-US" dirty="0" err="1"/>
              <a:t>spieren</a:t>
            </a:r>
            <a:endParaRPr lang="en-US" dirty="0"/>
          </a:p>
          <a:p>
            <a:endParaRPr lang="en-US" dirty="0"/>
          </a:p>
          <a:p>
            <a:r>
              <a:rPr lang="en-US" dirty="0" err="1"/>
              <a:t>Aanrader</a:t>
            </a:r>
            <a:r>
              <a:rPr lang="en-US" dirty="0"/>
              <a:t>: </a:t>
            </a:r>
            <a:r>
              <a:rPr lang="en-US" dirty="0" err="1"/>
              <a:t>boek</a:t>
            </a:r>
            <a:r>
              <a:rPr lang="en-US" dirty="0"/>
              <a:t>  Manuel Matuzović </a:t>
            </a:r>
            <a:r>
              <a:rPr lang="en-US" sz="1200" b="1" i="0" kern="1200" dirty="0">
                <a:solidFill>
                  <a:schemeClr val="tx1"/>
                </a:solidFill>
                <a:effectLst/>
                <a:latin typeface="Helvetica" pitchFamily="2" charset="0"/>
                <a:ea typeface="+mn-ea"/>
                <a:cs typeface="+mn-cs"/>
              </a:rPr>
              <a:t>Web Accessibility Cookbook </a:t>
            </a:r>
            <a:r>
              <a:rPr lang="en-US" sz="1200" b="0" i="0" kern="1200" dirty="0">
                <a:solidFill>
                  <a:schemeClr val="tx1"/>
                </a:solidFill>
                <a:effectLst/>
                <a:latin typeface="Helvetica" pitchFamily="2" charset="0"/>
                <a:ea typeface="+mn-ea"/>
                <a:cs typeface="+mn-cs"/>
              </a:rPr>
              <a:t>Creating Inclusive Experiences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4E4D5BC-A18F-6F96-9C85-76AB7B5C061D}"/>
              </a:ext>
            </a:extLst>
          </p:cNvPr>
          <p:cNvSpPr>
            <a:spLocks noGrp="1"/>
          </p:cNvSpPr>
          <p:nvPr>
            <p:ph type="sldNum" sz="quarter" idx="5"/>
          </p:nvPr>
        </p:nvSpPr>
        <p:spPr/>
        <p:txBody>
          <a:bodyPr/>
          <a:lstStyle/>
          <a:p>
            <a:fld id="{8F6799A7-0593-4B4B-AE4B-4469ABA257E1}" type="slidenum">
              <a:rPr lang="en-US" smtClean="0"/>
              <a:t>48</a:t>
            </a:fld>
            <a:endParaRPr lang="en-US"/>
          </a:p>
        </p:txBody>
      </p:sp>
    </p:spTree>
    <p:extLst>
      <p:ext uri="{BB962C8B-B14F-4D97-AF65-F5344CB8AC3E}">
        <p14:creationId xmlns:p14="http://schemas.microsoft.com/office/powerpoint/2010/main" val="261170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150D0-F8D7-7095-E7A8-7C8B0D98C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6B042-7247-AA18-88AF-DB1F178F7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7AC05-03E0-E7AB-EBB1-22437FF38470}"/>
              </a:ext>
            </a:extLst>
          </p:cNvPr>
          <p:cNvSpPr>
            <a:spLocks noGrp="1"/>
          </p:cNvSpPr>
          <p:nvPr>
            <p:ph type="body" idx="1"/>
          </p:nvPr>
        </p:nvSpPr>
        <p:spPr/>
        <p:txBody>
          <a:bodyPr/>
          <a:lstStyle/>
          <a:p>
            <a:r>
              <a:rPr lang="en-US" dirty="0" err="1"/>
              <a:t>Zuurstofmaskerprincipe</a:t>
            </a:r>
            <a:endParaRPr lang="en-US" dirty="0"/>
          </a:p>
          <a:p>
            <a:r>
              <a:rPr lang="en-US" dirty="0"/>
              <a:t>Accessibility is </a:t>
            </a:r>
            <a:r>
              <a:rPr lang="en-US" dirty="0" err="1"/>
              <a:t>een</a:t>
            </a:r>
            <a:r>
              <a:rPr lang="en-US" dirty="0"/>
              <a:t> </a:t>
            </a:r>
            <a:r>
              <a:rPr lang="en-US" dirty="0" err="1"/>
              <a:t>wereld</a:t>
            </a:r>
            <a:r>
              <a:rPr lang="en-US" dirty="0"/>
              <a:t> die </a:t>
            </a:r>
            <a:r>
              <a:rPr lang="en-US" dirty="0" err="1"/>
              <a:t>vatbaar</a:t>
            </a:r>
            <a:r>
              <a:rPr lang="en-US" dirty="0"/>
              <a:t> is </a:t>
            </a:r>
            <a:r>
              <a:rPr lang="en-US" dirty="0" err="1"/>
              <a:t>voor</a:t>
            </a:r>
            <a:r>
              <a:rPr lang="en-US" dirty="0"/>
              <a:t> burnout.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Aanrader</a:t>
            </a:r>
            <a:r>
              <a:rPr lang="en-US" dirty="0"/>
              <a:t>: </a:t>
            </a:r>
            <a:r>
              <a:rPr lang="en-US" dirty="0">
                <a:hlinkClick r:id="rId3"/>
              </a:rPr>
              <a:t>Devon Persing - The Accessibility Operations Guidebook</a:t>
            </a:r>
            <a:endParaRPr lang="en-US" dirty="0"/>
          </a:p>
          <a:p>
            <a:endParaRPr lang="en-US" dirty="0"/>
          </a:p>
          <a:p>
            <a:endParaRPr lang="en-US" dirty="0"/>
          </a:p>
          <a:p>
            <a:r>
              <a:rPr lang="en-US" dirty="0"/>
              <a:t>Leer ‘nee’ </a:t>
            </a:r>
            <a:r>
              <a:rPr lang="en-US" dirty="0" err="1"/>
              <a:t>te</a:t>
            </a:r>
            <a:r>
              <a:rPr lang="en-US" dirty="0"/>
              <a:t> </a:t>
            </a:r>
            <a:r>
              <a:rPr lang="en-US" dirty="0" err="1"/>
              <a:t>zeggen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Voorkom</a:t>
            </a:r>
            <a:r>
              <a:rPr lang="en-US" dirty="0"/>
              <a:t> </a:t>
            </a:r>
            <a:r>
              <a:rPr lang="en-US" dirty="0" err="1"/>
              <a:t>dat</a:t>
            </a:r>
            <a:r>
              <a:rPr lang="en-US" dirty="0"/>
              <a:t> je </a:t>
            </a:r>
            <a:r>
              <a:rPr lang="en-US" dirty="0" err="1"/>
              <a:t>zuur</a:t>
            </a:r>
            <a:r>
              <a:rPr lang="en-US" dirty="0"/>
              <a:t> </a:t>
            </a:r>
            <a:r>
              <a:rPr lang="en-US" dirty="0" err="1"/>
              <a:t>wordt</a:t>
            </a:r>
            <a:r>
              <a:rPr lang="en-US" dirty="0"/>
              <a:t>. Pas op </a:t>
            </a:r>
            <a:r>
              <a:rPr lang="en-US" dirty="0" err="1"/>
              <a:t>als</a:t>
            </a:r>
            <a:r>
              <a:rPr lang="en-US" dirty="0"/>
              <a:t> je </a:t>
            </a:r>
            <a:r>
              <a:rPr lang="en-US" dirty="0" err="1"/>
              <a:t>gaat</a:t>
            </a:r>
            <a:r>
              <a:rPr lang="en-US" dirty="0"/>
              <a:t> </a:t>
            </a:r>
            <a:r>
              <a:rPr lang="en-US" dirty="0" err="1"/>
              <a:t>klinken</a:t>
            </a:r>
            <a:r>
              <a:rPr lang="en-US" dirty="0"/>
              <a:t> </a:t>
            </a:r>
            <a:r>
              <a:rPr lang="en-US" dirty="0" err="1"/>
              <a:t>als</a:t>
            </a:r>
            <a:r>
              <a:rPr lang="en-US" dirty="0"/>
              <a:t> </a:t>
            </a:r>
            <a:r>
              <a:rPr lang="en-US" dirty="0" err="1"/>
              <a:t>een</a:t>
            </a:r>
            <a:r>
              <a:rPr lang="en-US" dirty="0"/>
              <a:t> </a:t>
            </a:r>
            <a:r>
              <a:rPr lang="en-US" dirty="0" err="1"/>
              <a:t>zeurende</a:t>
            </a:r>
            <a:r>
              <a:rPr lang="en-US" dirty="0"/>
              <a:t> </a:t>
            </a:r>
            <a:r>
              <a:rPr lang="en-US" dirty="0" err="1"/>
              <a:t>ouwe</a:t>
            </a:r>
            <a:r>
              <a:rPr lang="en-US" dirty="0"/>
              <a:t> </a:t>
            </a:r>
            <a:r>
              <a:rPr lang="en-US" dirty="0" err="1"/>
              <a:t>witte</a:t>
            </a:r>
            <a:r>
              <a:rPr lang="en-US" dirty="0"/>
              <a:t> man.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Me-time</a:t>
            </a:r>
            <a:r>
              <a:rPr lang="en-US" dirty="0"/>
              <a:t> is </a:t>
            </a:r>
            <a:r>
              <a:rPr lang="en-US" dirty="0" err="1"/>
              <a:t>speeltijd</a:t>
            </a:r>
            <a:r>
              <a:rPr lang="en-US" dirty="0"/>
              <a:t> </a:t>
            </a:r>
            <a:r>
              <a:rPr lang="en-US" dirty="0" err="1"/>
              <a:t>en</a:t>
            </a:r>
            <a:r>
              <a:rPr lang="en-US" dirty="0"/>
              <a:t> </a:t>
            </a:r>
            <a:r>
              <a:rPr lang="en-US" dirty="0" err="1"/>
              <a:t>leertijd</a:t>
            </a:r>
            <a:r>
              <a:rPr lang="en-US" dirty="0"/>
              <a:t> </a:t>
            </a:r>
            <a:r>
              <a:rPr lang="en-US" dirty="0" err="1"/>
              <a:t>en</a:t>
            </a:r>
            <a:r>
              <a:rPr lang="en-US" dirty="0"/>
              <a:t> </a:t>
            </a:r>
            <a:r>
              <a:rPr lang="en-US" dirty="0" err="1"/>
              <a:t>contemplatietijd</a:t>
            </a:r>
            <a:endParaRPr lang="en-US" dirty="0"/>
          </a:p>
          <a:p>
            <a:endParaRPr lang="en-US" dirty="0"/>
          </a:p>
          <a:p>
            <a:endParaRPr lang="en-US" dirty="0"/>
          </a:p>
          <a:p>
            <a:r>
              <a:rPr lang="en-US" dirty="0"/>
              <a:t>Herken de cliches</a:t>
            </a:r>
          </a:p>
          <a:p>
            <a:r>
              <a:rPr lang="en-US" dirty="0" err="1"/>
              <a:t>Meepraten</a:t>
            </a:r>
            <a:r>
              <a:rPr lang="en-US" dirty="0"/>
              <a:t> is </a:t>
            </a:r>
            <a:r>
              <a:rPr lang="en-US" dirty="0" err="1"/>
              <a:t>meebeslissen</a:t>
            </a:r>
            <a:endParaRPr lang="en-US" dirty="0"/>
          </a:p>
          <a:p>
            <a:endParaRPr lang="en-US" dirty="0"/>
          </a:p>
          <a:p>
            <a:endParaRPr lang="en-US" dirty="0"/>
          </a:p>
          <a:p>
            <a:r>
              <a:rPr lang="en-US" dirty="0"/>
              <a:t>Vind </a:t>
            </a:r>
            <a:r>
              <a:rPr lang="en-US" dirty="0" err="1"/>
              <a:t>gelijkgestemden</a:t>
            </a:r>
            <a:r>
              <a:rPr lang="en-US" dirty="0"/>
              <a:t> (sangha)</a:t>
            </a:r>
          </a:p>
          <a:p>
            <a:r>
              <a:rPr lang="en-US" dirty="0"/>
              <a:t>Het is OK om </a:t>
            </a:r>
            <a:r>
              <a:rPr lang="en-US" dirty="0" err="1"/>
              <a:t>geen</a:t>
            </a:r>
            <a:r>
              <a:rPr lang="en-US" dirty="0"/>
              <a:t> </a:t>
            </a:r>
            <a:r>
              <a:rPr lang="en-US" dirty="0" err="1"/>
              <a:t>mening</a:t>
            </a:r>
            <a:r>
              <a:rPr lang="en-US" dirty="0"/>
              <a:t> </a:t>
            </a:r>
            <a:r>
              <a:rPr lang="en-US" dirty="0" err="1"/>
              <a:t>te</a:t>
            </a:r>
            <a:r>
              <a:rPr lang="en-US" dirty="0"/>
              <a:t> </a:t>
            </a:r>
            <a:r>
              <a:rPr lang="en-US" dirty="0" err="1"/>
              <a:t>hebben</a:t>
            </a:r>
            <a:endParaRPr lang="en-US" dirty="0"/>
          </a:p>
          <a:p>
            <a:r>
              <a:rPr lang="en-US" dirty="0"/>
              <a:t>Ken </a:t>
            </a:r>
            <a:r>
              <a:rPr lang="en-US" dirty="0" err="1"/>
              <a:t>jezelf</a:t>
            </a:r>
            <a:r>
              <a:rPr lang="en-US" dirty="0"/>
              <a:t> (je </a:t>
            </a:r>
            <a:r>
              <a:rPr lang="en-US" dirty="0" err="1"/>
              <a:t>vooroordelen</a:t>
            </a:r>
            <a:r>
              <a:rPr lang="en-US" dirty="0"/>
              <a:t>, je </a:t>
            </a:r>
            <a:r>
              <a:rPr lang="en-US" dirty="0" err="1"/>
              <a:t>voorkeuren</a:t>
            </a:r>
            <a:r>
              <a:rPr lang="en-US" dirty="0"/>
              <a:t>)</a:t>
            </a:r>
          </a:p>
          <a:p>
            <a:endParaRPr lang="en-US" dirty="0"/>
          </a:p>
        </p:txBody>
      </p:sp>
      <p:sp>
        <p:nvSpPr>
          <p:cNvPr id="4" name="Slide Number Placeholder 3">
            <a:extLst>
              <a:ext uri="{FF2B5EF4-FFF2-40B4-BE49-F238E27FC236}">
                <a16:creationId xmlns:a16="http://schemas.microsoft.com/office/drawing/2014/main" id="{D9F5B4AD-093B-B742-3F31-CF6E40EC4715}"/>
              </a:ext>
            </a:extLst>
          </p:cNvPr>
          <p:cNvSpPr>
            <a:spLocks noGrp="1"/>
          </p:cNvSpPr>
          <p:nvPr>
            <p:ph type="sldNum" sz="quarter" idx="5"/>
          </p:nvPr>
        </p:nvSpPr>
        <p:spPr/>
        <p:txBody>
          <a:bodyPr/>
          <a:lstStyle/>
          <a:p>
            <a:fld id="{8F6799A7-0593-4B4B-AE4B-4469ABA257E1}" type="slidenum">
              <a:rPr lang="en-US" smtClean="0"/>
              <a:t>49</a:t>
            </a:fld>
            <a:endParaRPr lang="en-US"/>
          </a:p>
        </p:txBody>
      </p:sp>
    </p:spTree>
    <p:extLst>
      <p:ext uri="{BB962C8B-B14F-4D97-AF65-F5344CB8AC3E}">
        <p14:creationId xmlns:p14="http://schemas.microsoft.com/office/powerpoint/2010/main" val="1212117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DE5A9-98B7-D516-3F66-927A9F8CC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02A53-01CB-24DA-7C81-FC98BFCE6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4C07A-E0DE-390D-4F9A-806C0970B05D}"/>
              </a:ext>
            </a:extLst>
          </p:cNvPr>
          <p:cNvSpPr>
            <a:spLocks noGrp="1"/>
          </p:cNvSpPr>
          <p:nvPr>
            <p:ph type="body" idx="1"/>
          </p:nvPr>
        </p:nvSpPr>
        <p:spPr/>
        <p:txBody>
          <a:bodyPr/>
          <a:lstStyle/>
          <a:p>
            <a:pPr rtl="0" fontAlgn="b"/>
            <a:r>
              <a:rPr lang="en-US" sz="1200" b="0" dirty="0" err="1">
                <a:effectLst/>
                <a:latin typeface="Helvetica" pitchFamily="2" charset="0"/>
              </a:rPr>
              <a:t>Cultiveer</a:t>
            </a:r>
            <a:r>
              <a:rPr lang="en-US" sz="1200" b="0" dirty="0">
                <a:effectLst/>
                <a:latin typeface="Helvetica" pitchFamily="2" charset="0"/>
              </a:rPr>
              <a:t> </a:t>
            </a:r>
            <a:r>
              <a:rPr lang="en-US" sz="1200" b="0" dirty="0" err="1">
                <a:effectLst/>
                <a:latin typeface="Helvetica" pitchFamily="2" charset="0"/>
              </a:rPr>
              <a:t>dankbaarheid</a:t>
            </a:r>
            <a:endParaRPr lang="en-US" sz="1200" b="0" dirty="0">
              <a:effectLst/>
              <a:latin typeface="Helvetica" pitchFamily="2" charset="0"/>
            </a:endParaRPr>
          </a:p>
          <a:p>
            <a:pPr rtl="0" fontAlgn="b"/>
            <a:r>
              <a:rPr lang="en-US" sz="1200" b="0" dirty="0" err="1">
                <a:effectLst/>
                <a:latin typeface="Helvetica" pitchFamily="2" charset="0"/>
              </a:rPr>
              <a:t>Cultiveer</a:t>
            </a:r>
            <a:r>
              <a:rPr lang="en-US" sz="1200" b="0" dirty="0">
                <a:effectLst/>
                <a:latin typeface="Helvetica" pitchFamily="2" charset="0"/>
              </a:rPr>
              <a:t> </a:t>
            </a:r>
            <a:r>
              <a:rPr lang="en-US" sz="1200" b="0" dirty="0" err="1">
                <a:effectLst/>
                <a:latin typeface="Helvetica" pitchFamily="2" charset="0"/>
              </a:rPr>
              <a:t>dienstbaarheid</a:t>
            </a:r>
            <a:r>
              <a:rPr lang="en-US" sz="1200" b="0" dirty="0">
                <a:effectLst/>
                <a:latin typeface="Helvetica" pitchFamily="2" charset="0"/>
              </a:rPr>
              <a:t> (</a:t>
            </a:r>
            <a:r>
              <a:rPr lang="en-US" sz="1200" b="0" dirty="0" err="1">
                <a:effectLst/>
                <a:latin typeface="Helvetica" pitchFamily="2" charset="0"/>
              </a:rPr>
              <a:t>dienstbaarheid</a:t>
            </a:r>
            <a:r>
              <a:rPr lang="en-US" sz="1200" b="0" dirty="0">
                <a:effectLst/>
                <a:latin typeface="Helvetica" pitchFamily="2" charset="0"/>
              </a:rPr>
              <a:t> ≠ </a:t>
            </a:r>
            <a:r>
              <a:rPr lang="en-US" sz="1200" b="0" dirty="0" err="1">
                <a:effectLst/>
                <a:latin typeface="Helvetica" pitchFamily="2" charset="0"/>
              </a:rPr>
              <a:t>nederigheid</a:t>
            </a:r>
            <a:r>
              <a:rPr lang="en-US" sz="1200" b="0" dirty="0">
                <a:effectLst/>
                <a:latin typeface="Helvetica" pitchFamily="2" charset="0"/>
              </a:rPr>
              <a:t>)</a:t>
            </a:r>
          </a:p>
          <a:p>
            <a:pPr rtl="0" fontAlgn="b"/>
            <a:endParaRPr lang="en-US" sz="1200" b="0" dirty="0">
              <a:effectLst/>
              <a:latin typeface="Helvetica" pitchFamily="2" charset="0"/>
            </a:endParaRPr>
          </a:p>
          <a:p>
            <a:pPr rtl="0" fontAlgn="b"/>
            <a:r>
              <a:rPr lang="en-US" sz="1200" b="0" dirty="0">
                <a:effectLst/>
                <a:latin typeface="Helvetica" pitchFamily="2" charset="0"/>
              </a:rPr>
              <a:t>Maak </a:t>
            </a:r>
            <a:r>
              <a:rPr lang="en-US" sz="1200" b="0" dirty="0" err="1">
                <a:effectLst/>
                <a:latin typeface="Helvetica" pitchFamily="2" charset="0"/>
              </a:rPr>
              <a:t>plaats</a:t>
            </a:r>
            <a:r>
              <a:rPr lang="en-US" sz="1200" b="0" dirty="0">
                <a:effectLst/>
                <a:latin typeface="Helvetica" pitchFamily="2" charset="0"/>
              </a:rPr>
              <a:t> </a:t>
            </a:r>
            <a:r>
              <a:rPr lang="en-US" sz="1200" b="0" dirty="0" err="1">
                <a:effectLst/>
                <a:latin typeface="Helvetica" pitchFamily="2" charset="0"/>
              </a:rPr>
              <a:t>voor</a:t>
            </a:r>
            <a:r>
              <a:rPr lang="en-US" sz="1200" b="0" dirty="0">
                <a:effectLst/>
                <a:latin typeface="Helvetica" pitchFamily="2" charset="0"/>
              </a:rPr>
              <a:t> </a:t>
            </a:r>
            <a:r>
              <a:rPr lang="en-US" sz="1200" b="0" dirty="0" err="1">
                <a:effectLst/>
                <a:latin typeface="Helvetica" pitchFamily="2" charset="0"/>
              </a:rPr>
              <a:t>anderen</a:t>
            </a:r>
            <a:endParaRPr lang="en-US" sz="1200" b="0" dirty="0">
              <a:effectLst/>
              <a:latin typeface="Helvetica" pitchFamily="2" charset="0"/>
            </a:endParaRPr>
          </a:p>
          <a:p>
            <a:pPr rtl="0" fontAlgn="b"/>
            <a:r>
              <a:rPr lang="en-US" sz="1200" b="0" dirty="0" err="1">
                <a:effectLst/>
                <a:latin typeface="Helvetica" pitchFamily="2" charset="0"/>
              </a:rPr>
              <a:t>Omring</a:t>
            </a:r>
            <a:r>
              <a:rPr lang="en-US" sz="1200" b="0" dirty="0">
                <a:effectLst/>
                <a:latin typeface="Helvetica" pitchFamily="2" charset="0"/>
              </a:rPr>
              <a:t> je met </a:t>
            </a:r>
            <a:r>
              <a:rPr lang="en-US" sz="1200" b="0" dirty="0" err="1">
                <a:effectLst/>
                <a:latin typeface="Helvetica" pitchFamily="2" charset="0"/>
              </a:rPr>
              <a:t>mensen</a:t>
            </a:r>
            <a:r>
              <a:rPr lang="en-US" sz="1200" b="0" dirty="0">
                <a:effectLst/>
                <a:latin typeface="Helvetica" pitchFamily="2" charset="0"/>
              </a:rPr>
              <a:t> die </a:t>
            </a:r>
            <a:r>
              <a:rPr lang="en-US" sz="1200" b="0" dirty="0" err="1">
                <a:effectLst/>
                <a:latin typeface="Helvetica" pitchFamily="2" charset="0"/>
              </a:rPr>
              <a:t>niet</a:t>
            </a:r>
            <a:r>
              <a:rPr lang="en-US" sz="1200" b="0" dirty="0">
                <a:effectLst/>
                <a:latin typeface="Helvetica" pitchFamily="2" charset="0"/>
              </a:rPr>
              <a:t> op </a:t>
            </a:r>
            <a:r>
              <a:rPr lang="en-US" sz="1200" b="0" dirty="0" err="1">
                <a:effectLst/>
                <a:latin typeface="Helvetica" pitchFamily="2" charset="0"/>
              </a:rPr>
              <a:t>jou</a:t>
            </a:r>
            <a:r>
              <a:rPr lang="en-US" sz="1200" b="0" dirty="0">
                <a:effectLst/>
                <a:latin typeface="Helvetica" pitchFamily="2" charset="0"/>
              </a:rPr>
              <a:t> </a:t>
            </a:r>
            <a:r>
              <a:rPr lang="en-US" sz="1200" b="0" dirty="0" err="1">
                <a:effectLst/>
                <a:latin typeface="Helvetica" pitchFamily="2" charset="0"/>
              </a:rPr>
              <a:t>lijken</a:t>
            </a:r>
            <a:endParaRPr lang="en-US" sz="1200" b="0" dirty="0">
              <a:effectLst/>
              <a:latin typeface="Helvetica" pitchFamily="2" charset="0"/>
            </a:endParaRPr>
          </a:p>
          <a:p>
            <a:pPr rtl="0" fontAlgn="b"/>
            <a:r>
              <a:rPr lang="en-US" sz="1200" b="0" dirty="0">
                <a:effectLst/>
                <a:latin typeface="Helvetica" pitchFamily="2" charset="0"/>
              </a:rPr>
              <a:t>Pas op met </a:t>
            </a:r>
            <a:r>
              <a:rPr lang="en-US" sz="1200" b="0" dirty="0" err="1">
                <a:effectLst/>
                <a:latin typeface="Helvetica" pitchFamily="2" charset="0"/>
              </a:rPr>
              <a:t>aannames</a:t>
            </a:r>
            <a:endParaRPr lang="en-US" sz="1200" b="0" dirty="0">
              <a:effectLst/>
              <a:latin typeface="Helvetica" pitchFamily="2" charset="0"/>
            </a:endParaRPr>
          </a:p>
          <a:p>
            <a:pPr rtl="0" fontAlgn="b"/>
            <a:r>
              <a:rPr lang="en-US" sz="1200" b="0" dirty="0">
                <a:effectLst/>
                <a:latin typeface="Helvetica" pitchFamily="2" charset="0"/>
              </a:rPr>
              <a:t>Vind </a:t>
            </a:r>
            <a:r>
              <a:rPr lang="en-US" sz="1200" b="0" dirty="0" err="1">
                <a:effectLst/>
                <a:latin typeface="Helvetica" pitchFamily="2" charset="0"/>
              </a:rPr>
              <a:t>gelijkgestemden</a:t>
            </a:r>
            <a:endParaRPr lang="en-US" sz="1200" b="0" dirty="0">
              <a:effectLst/>
              <a:latin typeface="Helvetica" pitchFamily="2" charset="0"/>
            </a:endParaRPr>
          </a:p>
          <a:p>
            <a:pPr rtl="0" fontAlgn="b"/>
            <a:r>
              <a:rPr lang="en-US" sz="1200" b="0" dirty="0">
                <a:effectLst/>
                <a:latin typeface="Helvetica" pitchFamily="2" charset="0"/>
              </a:rPr>
              <a:t>Wees </a:t>
            </a:r>
            <a:r>
              <a:rPr lang="en-US" sz="1200" b="0" dirty="0" err="1">
                <a:effectLst/>
                <a:latin typeface="Helvetica" pitchFamily="2" charset="0"/>
              </a:rPr>
              <a:t>een</a:t>
            </a:r>
            <a:r>
              <a:rPr lang="en-US" sz="1200" b="0" dirty="0">
                <a:effectLst/>
                <a:latin typeface="Helvetica" pitchFamily="2" charset="0"/>
              </a:rPr>
              <a:t> </a:t>
            </a:r>
            <a:r>
              <a:rPr lang="en-US" sz="1200" b="0" dirty="0" err="1">
                <a:effectLst/>
                <a:latin typeface="Helvetica" pitchFamily="2" charset="0"/>
              </a:rPr>
              <a:t>voorbeeld</a:t>
            </a:r>
            <a:r>
              <a:rPr lang="en-US" sz="1200" b="0" dirty="0">
                <a:effectLst/>
                <a:latin typeface="Helvetica" pitchFamily="2" charset="0"/>
              </a:rPr>
              <a:t>, </a:t>
            </a:r>
            <a:r>
              <a:rPr lang="en-US" sz="1200" b="0" dirty="0" err="1">
                <a:effectLst/>
                <a:latin typeface="Helvetica" pitchFamily="2" charset="0"/>
              </a:rPr>
              <a:t>prefiguratie</a:t>
            </a:r>
            <a:endParaRPr lang="en-US" sz="1200" b="0" dirty="0">
              <a:effectLst/>
              <a:latin typeface="Helvetica" pitchFamily="2" charset="0"/>
            </a:endParaRPr>
          </a:p>
          <a:p>
            <a:pPr rtl="0" fontAlgn="b"/>
            <a:r>
              <a:rPr lang="en-US" sz="1200" b="0" dirty="0" err="1">
                <a:effectLst/>
                <a:latin typeface="Helvetica" pitchFamily="2" charset="0"/>
              </a:rPr>
              <a:t>aanspreek</a:t>
            </a:r>
            <a:r>
              <a:rPr lang="en-US" sz="1200" b="0" dirty="0">
                <a:effectLst/>
                <a:latin typeface="Helvetica" pitchFamily="2" charset="0"/>
              </a:rPr>
              <a:t> </a:t>
            </a:r>
            <a:r>
              <a:rPr lang="en-US" sz="1200" b="0" dirty="0" err="1">
                <a:effectLst/>
                <a:latin typeface="Helvetica" pitchFamily="2" charset="0"/>
              </a:rPr>
              <a:t>en</a:t>
            </a:r>
            <a:r>
              <a:rPr lang="en-US" sz="1200" b="0" dirty="0">
                <a:effectLst/>
                <a:latin typeface="Helvetica" pitchFamily="2" charset="0"/>
              </a:rPr>
              <a:t> </a:t>
            </a:r>
            <a:r>
              <a:rPr lang="en-US" sz="1200" b="0" dirty="0" err="1">
                <a:effectLst/>
                <a:latin typeface="Helvetica" pitchFamily="2" charset="0"/>
              </a:rPr>
              <a:t>zichtbaar</a:t>
            </a:r>
            <a:r>
              <a:rPr lang="en-US" sz="1200" b="0" dirty="0">
                <a:effectLst/>
                <a:latin typeface="Helvetica" pitchFamily="2" charset="0"/>
              </a:rPr>
              <a:t> </a:t>
            </a:r>
            <a:r>
              <a:rPr lang="en-US" sz="1200" b="0" dirty="0" err="1">
                <a:effectLst/>
                <a:latin typeface="Helvetica" pitchFamily="2" charset="0"/>
              </a:rPr>
              <a:t>voor</a:t>
            </a:r>
            <a:r>
              <a:rPr lang="en-US" sz="1200" b="0" dirty="0">
                <a:effectLst/>
                <a:latin typeface="Helvetica" pitchFamily="2" charset="0"/>
              </a:rPr>
              <a:t> </a:t>
            </a:r>
            <a:r>
              <a:rPr lang="en-US" sz="1200" b="0" dirty="0" err="1">
                <a:effectLst/>
                <a:latin typeface="Helvetica" pitchFamily="2" charset="0"/>
              </a:rPr>
              <a:t>anderen</a:t>
            </a:r>
            <a:endParaRPr lang="en-US" sz="1200" b="0" dirty="0">
              <a:effectLst/>
              <a:latin typeface="Helvetica" pitchFamily="2" charset="0"/>
            </a:endParaRPr>
          </a:p>
          <a:p>
            <a:pPr rtl="0" fontAlgn="b"/>
            <a:r>
              <a:rPr lang="en-US" sz="1200" b="0" dirty="0">
                <a:effectLst/>
                <a:latin typeface="Helvetica" pitchFamily="2" charset="0"/>
              </a:rPr>
              <a:t>Wees </a:t>
            </a:r>
            <a:r>
              <a:rPr lang="en-US" sz="1200" b="0" dirty="0" err="1">
                <a:effectLst/>
                <a:latin typeface="Helvetica" pitchFamily="2" charset="0"/>
              </a:rPr>
              <a:t>complimenteus</a:t>
            </a:r>
            <a:endParaRPr lang="en-US" sz="1200" b="0" dirty="0">
              <a:effectLst/>
              <a:latin typeface="Helvetica" pitchFamily="2" charset="0"/>
            </a:endParaRPr>
          </a:p>
        </p:txBody>
      </p:sp>
      <p:sp>
        <p:nvSpPr>
          <p:cNvPr id="4" name="Slide Number Placeholder 3">
            <a:extLst>
              <a:ext uri="{FF2B5EF4-FFF2-40B4-BE49-F238E27FC236}">
                <a16:creationId xmlns:a16="http://schemas.microsoft.com/office/drawing/2014/main" id="{D60C7885-4CC1-A9E9-E6CA-82C2A1345D8C}"/>
              </a:ext>
            </a:extLst>
          </p:cNvPr>
          <p:cNvSpPr>
            <a:spLocks noGrp="1"/>
          </p:cNvSpPr>
          <p:nvPr>
            <p:ph type="sldNum" sz="quarter" idx="5"/>
          </p:nvPr>
        </p:nvSpPr>
        <p:spPr/>
        <p:txBody>
          <a:bodyPr/>
          <a:lstStyle/>
          <a:p>
            <a:fld id="{8F6799A7-0593-4B4B-AE4B-4469ABA257E1}" type="slidenum">
              <a:rPr lang="en-US" smtClean="0"/>
              <a:t>50</a:t>
            </a:fld>
            <a:endParaRPr lang="en-US"/>
          </a:p>
        </p:txBody>
      </p:sp>
    </p:spTree>
    <p:extLst>
      <p:ext uri="{BB962C8B-B14F-4D97-AF65-F5344CB8AC3E}">
        <p14:creationId xmlns:p14="http://schemas.microsoft.com/office/powerpoint/2010/main" val="3321220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t>5</a:t>
            </a:fld>
            <a:endParaRPr lang="en-US"/>
          </a:p>
        </p:txBody>
      </p:sp>
    </p:spTree>
    <p:extLst>
      <p:ext uri="{BB962C8B-B14F-4D97-AF65-F5344CB8AC3E}">
        <p14:creationId xmlns:p14="http://schemas.microsoft.com/office/powerpoint/2010/main" val="3977370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0B43-6AEB-BE08-C75D-9F3C8B984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DA845-DF0B-107D-D1D0-B7A36FEC7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A1B4A-2FC2-B5F5-7270-AED5F7F1D5E0}"/>
              </a:ext>
            </a:extLst>
          </p:cNvPr>
          <p:cNvSpPr>
            <a:spLocks noGrp="1"/>
          </p:cNvSpPr>
          <p:nvPr>
            <p:ph type="body" idx="1"/>
          </p:nvPr>
        </p:nvSpPr>
        <p:spPr/>
        <p:txBody>
          <a:bodyPr/>
          <a:lstStyle/>
          <a:p>
            <a:pPr rtl="0" fontAlgn="b"/>
            <a:endParaRPr lang="en-US" sz="1200" b="0" dirty="0">
              <a:effectLst/>
              <a:latin typeface="Helvetica" pitchFamily="2" charset="0"/>
            </a:endParaRPr>
          </a:p>
        </p:txBody>
      </p:sp>
      <p:sp>
        <p:nvSpPr>
          <p:cNvPr id="4" name="Slide Number Placeholder 3">
            <a:extLst>
              <a:ext uri="{FF2B5EF4-FFF2-40B4-BE49-F238E27FC236}">
                <a16:creationId xmlns:a16="http://schemas.microsoft.com/office/drawing/2014/main" id="{A845DF47-30E2-713E-13EF-A186F6E2F34A}"/>
              </a:ext>
            </a:extLst>
          </p:cNvPr>
          <p:cNvSpPr>
            <a:spLocks noGrp="1"/>
          </p:cNvSpPr>
          <p:nvPr>
            <p:ph type="sldNum" sz="quarter" idx="5"/>
          </p:nvPr>
        </p:nvSpPr>
        <p:spPr/>
        <p:txBody>
          <a:bodyPr/>
          <a:lstStyle/>
          <a:p>
            <a:fld id="{8F6799A7-0593-4B4B-AE4B-4469ABA257E1}" type="slidenum">
              <a:rPr lang="en-US" smtClean="0"/>
              <a:t>51</a:t>
            </a:fld>
            <a:endParaRPr lang="en-US"/>
          </a:p>
        </p:txBody>
      </p:sp>
    </p:spTree>
    <p:extLst>
      <p:ext uri="{BB962C8B-B14F-4D97-AF65-F5344CB8AC3E}">
        <p14:creationId xmlns:p14="http://schemas.microsoft.com/office/powerpoint/2010/main" val="2019633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8E43-7C73-4F74-9312-F0CE33618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75AC2-F01A-2432-2D5F-6F153701A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194B2-E6F5-2B02-40FA-3F44D3D362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1EA77C-3942-ED3F-E11B-F1BFC8052F05}"/>
              </a:ext>
            </a:extLst>
          </p:cNvPr>
          <p:cNvSpPr>
            <a:spLocks noGrp="1"/>
          </p:cNvSpPr>
          <p:nvPr>
            <p:ph type="sldNum" sz="quarter" idx="5"/>
          </p:nvPr>
        </p:nvSpPr>
        <p:spPr/>
        <p:txBody>
          <a:bodyPr/>
          <a:lstStyle/>
          <a:p>
            <a:fld id="{8F6799A7-0593-4B4B-AE4B-4469ABA257E1}" type="slidenum">
              <a:rPr lang="en-US" smtClean="0"/>
              <a:t>52</a:t>
            </a:fld>
            <a:endParaRPr lang="en-US"/>
          </a:p>
        </p:txBody>
      </p:sp>
    </p:spTree>
    <p:extLst>
      <p:ext uri="{BB962C8B-B14F-4D97-AF65-F5344CB8AC3E}">
        <p14:creationId xmlns:p14="http://schemas.microsoft.com/office/powerpoint/2010/main" val="1241879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54</a:t>
            </a:fld>
            <a:endParaRPr lang="en-US" dirty="0"/>
          </a:p>
        </p:txBody>
      </p:sp>
    </p:spTree>
    <p:extLst>
      <p:ext uri="{BB962C8B-B14F-4D97-AF65-F5344CB8AC3E}">
        <p14:creationId xmlns:p14="http://schemas.microsoft.com/office/powerpoint/2010/main" val="203310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Niet</a:t>
            </a:r>
            <a:r>
              <a:rPr lang="en-US" dirty="0"/>
              <a:t> alle </a:t>
            </a:r>
            <a:r>
              <a:rPr lang="en-US" dirty="0" err="1"/>
              <a:t>mensen</a:t>
            </a:r>
            <a:r>
              <a:rPr lang="en-US" dirty="0"/>
              <a:t> </a:t>
            </a:r>
            <a:r>
              <a:rPr lang="en-US" dirty="0" err="1"/>
              <a:t>lijken</a:t>
            </a:r>
            <a:r>
              <a:rPr lang="en-US" dirty="0"/>
              <a:t> op </a:t>
            </a:r>
            <a:r>
              <a:rPr lang="en-US" dirty="0" err="1"/>
              <a:t>mij</a:t>
            </a:r>
            <a:r>
              <a:rPr lang="en-US" dirty="0"/>
              <a:t>. </a:t>
            </a:r>
            <a:r>
              <a:rPr lang="en-US" dirty="0" err="1"/>
              <a:t>Niet</a:t>
            </a:r>
            <a:r>
              <a:rPr lang="en-US" dirty="0"/>
              <a:t> alle </a:t>
            </a:r>
            <a:r>
              <a:rPr lang="en-US" dirty="0" err="1"/>
              <a:t>mensen</a:t>
            </a:r>
            <a:r>
              <a:rPr lang="en-US" dirty="0"/>
              <a:t> </a:t>
            </a:r>
            <a:r>
              <a:rPr lang="en-US" dirty="0" err="1"/>
              <a:t>zijn</a:t>
            </a:r>
            <a:r>
              <a:rPr lang="en-US" dirty="0"/>
              <a:t> </a:t>
            </a:r>
            <a:r>
              <a:rPr lang="en-US" dirty="0" err="1"/>
              <a:t>hetzelfde</a:t>
            </a:r>
            <a:r>
              <a:rPr lang="en-US" dirty="0"/>
              <a:t>.</a:t>
            </a:r>
          </a:p>
        </p:txBody>
      </p:sp>
      <p:sp>
        <p:nvSpPr>
          <p:cNvPr id="4" name="Slide Number Placeholder 3"/>
          <p:cNvSpPr>
            <a:spLocks noGrp="1"/>
          </p:cNvSpPr>
          <p:nvPr>
            <p:ph type="sldNum" sz="quarter" idx="5"/>
          </p:nvPr>
        </p:nvSpPr>
        <p:spPr/>
        <p:txBody>
          <a:bodyPr/>
          <a:lstStyle/>
          <a:p>
            <a:fld id="{8F6799A7-0593-4B4B-AE4B-4469ABA257E1}" type="slidenum">
              <a:rPr lang="en-US" smtClean="0"/>
              <a:pPr/>
              <a:t>6</a:t>
            </a:fld>
            <a:endParaRPr lang="en-US" dirty="0"/>
          </a:p>
        </p:txBody>
      </p:sp>
    </p:spTree>
    <p:extLst>
      <p:ext uri="{BB962C8B-B14F-4D97-AF65-F5344CB8AC3E}">
        <p14:creationId xmlns:p14="http://schemas.microsoft.com/office/powerpoint/2010/main" val="279114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F0D3-1546-1EC6-1216-B8D183EAD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17797-C4CB-91FE-D9BA-C1917373D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C3E7A-BB38-335C-9629-B312A7321B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C1659B-0019-F603-F8AC-37628AFEED30}"/>
              </a:ext>
            </a:extLst>
          </p:cNvPr>
          <p:cNvSpPr>
            <a:spLocks noGrp="1"/>
          </p:cNvSpPr>
          <p:nvPr>
            <p:ph type="sldNum" sz="quarter" idx="5"/>
          </p:nvPr>
        </p:nvSpPr>
        <p:spPr/>
        <p:txBody>
          <a:bodyPr/>
          <a:lstStyle/>
          <a:p>
            <a:fld id="{8F6799A7-0593-4B4B-AE4B-4469ABA257E1}" type="slidenum">
              <a:rPr lang="en-US" smtClean="0"/>
              <a:t>7</a:t>
            </a:fld>
            <a:endParaRPr lang="en-US"/>
          </a:p>
        </p:txBody>
      </p:sp>
    </p:spTree>
    <p:extLst>
      <p:ext uri="{BB962C8B-B14F-4D97-AF65-F5344CB8AC3E}">
        <p14:creationId xmlns:p14="http://schemas.microsoft.com/office/powerpoint/2010/main" val="111136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11</a:t>
            </a:fld>
            <a:endParaRPr lang="en-US" dirty="0"/>
          </a:p>
        </p:txBody>
      </p:sp>
    </p:spTree>
    <p:extLst>
      <p:ext uri="{BB962C8B-B14F-4D97-AF65-F5344CB8AC3E}">
        <p14:creationId xmlns:p14="http://schemas.microsoft.com/office/powerpoint/2010/main" val="28091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99A7-0593-4B4B-AE4B-4469ABA257E1}" type="slidenum">
              <a:rPr lang="en-US" smtClean="0"/>
              <a:pPr/>
              <a:t>13</a:t>
            </a:fld>
            <a:endParaRPr lang="en-US" dirty="0"/>
          </a:p>
        </p:txBody>
      </p:sp>
    </p:spTree>
    <p:extLst>
      <p:ext uri="{BB962C8B-B14F-4D97-AF65-F5344CB8AC3E}">
        <p14:creationId xmlns:p14="http://schemas.microsoft.com/office/powerpoint/2010/main" val="55834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810D2-A2A3-7680-33B4-C014F897F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4D55D-53A1-15B8-06FB-C43C7EA7D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65007-BB94-95BC-B7EA-E921411E65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EBCEC5-74F6-3CC3-0F11-C5EE44097BC1}"/>
              </a:ext>
            </a:extLst>
          </p:cNvPr>
          <p:cNvSpPr>
            <a:spLocks noGrp="1"/>
          </p:cNvSpPr>
          <p:nvPr>
            <p:ph type="sldNum" sz="quarter" idx="5"/>
          </p:nvPr>
        </p:nvSpPr>
        <p:spPr/>
        <p:txBody>
          <a:bodyPr/>
          <a:lstStyle/>
          <a:p>
            <a:fld id="{8F6799A7-0593-4B4B-AE4B-4469ABA257E1}" type="slidenum">
              <a:rPr lang="en-US" smtClean="0"/>
              <a:pPr/>
              <a:t>14</a:t>
            </a:fld>
            <a:endParaRPr lang="en-US" dirty="0"/>
          </a:p>
        </p:txBody>
      </p:sp>
    </p:spTree>
    <p:extLst>
      <p:ext uri="{BB962C8B-B14F-4D97-AF65-F5344CB8AC3E}">
        <p14:creationId xmlns:p14="http://schemas.microsoft.com/office/powerpoint/2010/main" val="3627817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AE69-45AD-672B-AAD7-C99B597863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BB908-C0C3-464D-D284-8588D5965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9C3592-CAFF-B1B2-4CB8-96F4B87C7EE4}"/>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5" name="Footer Placeholder 4">
            <a:extLst>
              <a:ext uri="{FF2B5EF4-FFF2-40B4-BE49-F238E27FC236}">
                <a16:creationId xmlns:a16="http://schemas.microsoft.com/office/drawing/2014/main" id="{BE5F3F5C-483B-00DF-B56F-0707E6011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EA554-915E-2B50-FE48-AF544B015B39}"/>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3891584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6A18-F081-52B0-C67E-B8125E47B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D02362-5253-8283-D041-F09B5C049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F6277-D39F-4B70-CFC9-FEB6C7EF03B3}"/>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5" name="Footer Placeholder 4">
            <a:extLst>
              <a:ext uri="{FF2B5EF4-FFF2-40B4-BE49-F238E27FC236}">
                <a16:creationId xmlns:a16="http://schemas.microsoft.com/office/drawing/2014/main" id="{BCFCF990-9D35-2D28-81A0-1B8AF7E53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B2B73-101B-1386-39C1-9548E6CB9E43}"/>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107283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C4DBA-E098-E63A-D52A-E947DC727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E0DBCE-E831-F23F-3EBC-921C28B0B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021D4-0669-AB71-9C3E-0109AAE5D0EE}"/>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5" name="Footer Placeholder 4">
            <a:extLst>
              <a:ext uri="{FF2B5EF4-FFF2-40B4-BE49-F238E27FC236}">
                <a16:creationId xmlns:a16="http://schemas.microsoft.com/office/drawing/2014/main" id="{EA214CA0-D63E-D8ED-F450-E1063675B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B3B43-414F-2378-BFAA-585A35492F7F}"/>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257733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D465-45D6-20B7-6910-F85AE6ACF64A}"/>
              </a:ext>
            </a:extLst>
          </p:cNvPr>
          <p:cNvSpPr>
            <a:spLocks noGrp="1"/>
          </p:cNvSpPr>
          <p:nvPr>
            <p:ph type="title"/>
          </p:nvPr>
        </p:nvSpPr>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1A703058-BCAE-3FFF-D401-C77679A3C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4CE47-3820-B809-A178-3A3C1E027E44}"/>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dirty="0"/>
          </a:p>
        </p:txBody>
      </p:sp>
      <p:sp>
        <p:nvSpPr>
          <p:cNvPr id="5" name="Footer Placeholder 4">
            <a:extLst>
              <a:ext uri="{FF2B5EF4-FFF2-40B4-BE49-F238E27FC236}">
                <a16:creationId xmlns:a16="http://schemas.microsoft.com/office/drawing/2014/main" id="{A126C455-6CDC-B076-5B6C-4623F642B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D5220-B31B-DF70-CD4C-6D5732F47778}"/>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322948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075B-262E-DD75-9F59-D458B9F8D59D}"/>
              </a:ext>
            </a:extLst>
          </p:cNvPr>
          <p:cNvSpPr>
            <a:spLocks noGrp="1"/>
          </p:cNvSpPr>
          <p:nvPr>
            <p:ph type="title"/>
          </p:nvPr>
        </p:nvSpPr>
        <p:spPr>
          <a:xfrm>
            <a:off x="831850" y="1709738"/>
            <a:ext cx="10515600" cy="2852737"/>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60FD1AC-B66A-D6F5-1A7C-FED0288381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84A81-0C00-5794-CEDD-7181D8FD229C}"/>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5" name="Footer Placeholder 4">
            <a:extLst>
              <a:ext uri="{FF2B5EF4-FFF2-40B4-BE49-F238E27FC236}">
                <a16:creationId xmlns:a16="http://schemas.microsoft.com/office/drawing/2014/main" id="{09A4BEF5-447F-6690-6989-96F5537DA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C2DDF-6E55-E811-AB1E-49DC2648F933}"/>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99371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8623-E739-E5B0-865B-F86A9E985811}"/>
              </a:ext>
            </a:extLst>
          </p:cNvPr>
          <p:cNvSpPr>
            <a:spLocks noGrp="1"/>
          </p:cNvSpPr>
          <p:nvPr>
            <p:ph type="title"/>
          </p:nvPr>
        </p:nvSpPr>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137F7584-B8BA-D6E4-2A2D-D877326C6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DCE9D-2C69-D999-E1D9-A5CF4D6B30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D86F74-86EC-ADAB-8E1E-65BEEBEAFFBF}"/>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6" name="Footer Placeholder 5">
            <a:extLst>
              <a:ext uri="{FF2B5EF4-FFF2-40B4-BE49-F238E27FC236}">
                <a16:creationId xmlns:a16="http://schemas.microsoft.com/office/drawing/2014/main" id="{C2E27285-6FA6-ED3A-C804-0493B0FF8E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CBA1F-B187-CD6A-DBFB-A22EDF87919D}"/>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6478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9662-A590-0CFE-1AD5-387BA55D06BC}"/>
              </a:ext>
            </a:extLst>
          </p:cNvPr>
          <p:cNvSpPr>
            <a:spLocks noGrp="1"/>
          </p:cNvSpPr>
          <p:nvPr>
            <p:ph type="title"/>
          </p:nvPr>
        </p:nvSpPr>
        <p:spPr>
          <a:xfrm>
            <a:off x="839788" y="365125"/>
            <a:ext cx="10515600" cy="1325563"/>
          </a:xfrm>
        </p:spPr>
        <p:txBody>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2327726E-CCB7-3B09-31B8-0D0C7F615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0B6E6BF-FB9E-CE97-7A89-C40824474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9CC9C-4739-43BF-238A-DCD573CA6E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7CA67F-AB49-A20D-C7C5-38A124445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6E5604-8E89-C0B8-99A3-82241D00AD6C}"/>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8" name="Footer Placeholder 7">
            <a:extLst>
              <a:ext uri="{FF2B5EF4-FFF2-40B4-BE49-F238E27FC236}">
                <a16:creationId xmlns:a16="http://schemas.microsoft.com/office/drawing/2014/main" id="{04126B2B-D2BE-E607-954D-4C4D1C7E25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2D2AAF-9D9A-BCC4-2531-6C9582B91AE4}"/>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2042175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189E-5857-6C79-D142-2CBD6AD19386}"/>
              </a:ext>
            </a:extLst>
          </p:cNvPr>
          <p:cNvSpPr>
            <a:spLocks noGrp="1"/>
          </p:cNvSpPr>
          <p:nvPr>
            <p:ph type="title"/>
          </p:nvPr>
        </p:nvSpPr>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0831C2BC-3EB7-BB77-AF12-F2920D5313C9}"/>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4" name="Footer Placeholder 3">
            <a:extLst>
              <a:ext uri="{FF2B5EF4-FFF2-40B4-BE49-F238E27FC236}">
                <a16:creationId xmlns:a16="http://schemas.microsoft.com/office/drawing/2014/main" id="{01617ED6-8EAB-7649-7B02-1FF2EAF00C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42CB15-7661-3D90-DF4F-C0695805C96E}"/>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44530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F5A11-2814-D0D5-AB0B-25029E906EEE}"/>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3" name="Footer Placeholder 2">
            <a:extLst>
              <a:ext uri="{FF2B5EF4-FFF2-40B4-BE49-F238E27FC236}">
                <a16:creationId xmlns:a16="http://schemas.microsoft.com/office/drawing/2014/main" id="{673F56AD-6B73-E9FE-2397-A61DA482BB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E15DD-9DA2-7D2E-E158-13ABF17D72E6}"/>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385536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CD0F-A477-BD7C-8C40-59940E950A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708F10-AC4E-3BF2-BA43-D7A5D37AE1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706D59-FE39-33D9-1578-9D99E1CD2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FEA0B-1286-6E80-0E51-F31387CE4A91}"/>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6" name="Footer Placeholder 5">
            <a:extLst>
              <a:ext uri="{FF2B5EF4-FFF2-40B4-BE49-F238E27FC236}">
                <a16:creationId xmlns:a16="http://schemas.microsoft.com/office/drawing/2014/main" id="{F80CA725-7598-6AA3-46DC-87141B855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98153-0776-6779-2F47-139DBC337ABB}"/>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365285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5ADA-C8A5-CF95-38BE-F6438E41F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D6FF1A-96C2-5E95-CE77-68D604107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EF152-AAFC-3330-C41B-7B374505E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1AC64-BA82-3968-10A4-E7320FE45FB7}"/>
              </a:ext>
            </a:extLst>
          </p:cNvPr>
          <p:cNvSpPr>
            <a:spLocks noGrp="1"/>
          </p:cNvSpPr>
          <p:nvPr>
            <p:ph type="dt" sz="half" idx="10"/>
          </p:nvPr>
        </p:nvSpPr>
        <p:spPr>
          <a:xfrm>
            <a:off x="838200" y="6356350"/>
            <a:ext cx="2743200" cy="365125"/>
          </a:xfrm>
          <a:prstGeom prst="rect">
            <a:avLst/>
          </a:prstGeom>
        </p:spPr>
        <p:txBody>
          <a:bodyPr/>
          <a:lstStyle/>
          <a:p>
            <a:fld id="{B3A36238-9403-7449-8227-ECD07E7EBE9D}" type="datetimeFigureOut">
              <a:rPr lang="en-US" smtClean="0"/>
              <a:t>5/29/26</a:t>
            </a:fld>
            <a:endParaRPr lang="en-US"/>
          </a:p>
        </p:txBody>
      </p:sp>
      <p:sp>
        <p:nvSpPr>
          <p:cNvPr id="6" name="Footer Placeholder 5">
            <a:extLst>
              <a:ext uri="{FF2B5EF4-FFF2-40B4-BE49-F238E27FC236}">
                <a16:creationId xmlns:a16="http://schemas.microsoft.com/office/drawing/2014/main" id="{1A210F6D-363A-EEC0-8B81-27ABC3943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B11EF-A73D-9777-85D2-735BA3806E2E}"/>
              </a:ext>
            </a:extLst>
          </p:cNvPr>
          <p:cNvSpPr>
            <a:spLocks noGrp="1"/>
          </p:cNvSpPr>
          <p:nvPr>
            <p:ph type="sldNum" sz="quarter" idx="12"/>
          </p:nvPr>
        </p:nvSpPr>
        <p:spPr/>
        <p:txBody>
          <a:bodyPr/>
          <a:lstStyle/>
          <a:p>
            <a:fld id="{E8CEC392-A59B-7F4B-8DE6-3303E43BB74E}" type="slidenum">
              <a:rPr lang="en-US" smtClean="0"/>
              <a:t>‹#›</a:t>
            </a:fld>
            <a:endParaRPr lang="en-US"/>
          </a:p>
        </p:txBody>
      </p:sp>
    </p:spTree>
    <p:extLst>
      <p:ext uri="{BB962C8B-B14F-4D97-AF65-F5344CB8AC3E}">
        <p14:creationId xmlns:p14="http://schemas.microsoft.com/office/powerpoint/2010/main" val="198773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0F314C-81AD-DDFE-E6AA-72F4F6951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9521A44-7EE1-4E63-D4AA-87CC32C5B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FF7D26-045B-CA48-D200-0793B2979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Helvetica" pitchFamily="2" charset="0"/>
              </a:defRPr>
            </a:lvl1pPr>
          </a:lstStyle>
          <a:p>
            <a:endParaRPr lang="en-US" dirty="0"/>
          </a:p>
        </p:txBody>
      </p:sp>
      <p:sp>
        <p:nvSpPr>
          <p:cNvPr id="5" name="Footer Placeholder 4">
            <a:extLst>
              <a:ext uri="{FF2B5EF4-FFF2-40B4-BE49-F238E27FC236}">
                <a16:creationId xmlns:a16="http://schemas.microsoft.com/office/drawing/2014/main" id="{387636B4-5A90-A3EC-60CE-A269464DB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Helvetica" pitchFamily="2" charset="0"/>
              </a:defRPr>
            </a:lvl1pPr>
          </a:lstStyle>
          <a:p>
            <a:r>
              <a:rPr lang="en-US" dirty="0"/>
              <a:t>NCDT</a:t>
            </a:r>
          </a:p>
        </p:txBody>
      </p:sp>
      <p:sp>
        <p:nvSpPr>
          <p:cNvPr id="6" name="Slide Number Placeholder 5">
            <a:extLst>
              <a:ext uri="{FF2B5EF4-FFF2-40B4-BE49-F238E27FC236}">
                <a16:creationId xmlns:a16="http://schemas.microsoft.com/office/drawing/2014/main" id="{13F7223F-1E8C-A2C6-19C8-33FD25995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Helvetica" pitchFamily="2" charset="0"/>
              </a:defRPr>
            </a:lvl1pPr>
          </a:lstStyle>
          <a:p>
            <a:fld id="{E8CEC392-A59B-7F4B-8DE6-3303E43BB74E}" type="slidenum">
              <a:rPr lang="en-US" smtClean="0"/>
              <a:pPr/>
              <a:t>‹#›</a:t>
            </a:fld>
            <a:endParaRPr lang="en-US" dirty="0"/>
          </a:p>
        </p:txBody>
      </p:sp>
    </p:spTree>
    <p:extLst>
      <p:ext uri="{BB962C8B-B14F-4D97-AF65-F5344CB8AC3E}">
        <p14:creationId xmlns:p14="http://schemas.microsoft.com/office/powerpoint/2010/main" val="191088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oronto Subway" panose="020B06020202030203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bron:%20https://www.cardan.com/kennisbank/soorten-beperkingen"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talks.hiddedevries.nl/ArJ3lK/hoe-we-wcag-3-beter-willen-maken#sN4hRmw"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ncdt.nl/vorige-edities/2023/wat-overheden-kunnen-leren-van-de-ideale-webshop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ncdt.nl/vorige-edities/2023/wat-overheden-kunnen-leren-van-de-ideale-webshop2/"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en.wikipedia.org/wiki/The_Big_Buddha_(Hong_Kong)#/media/File:Tian_Tan_Buddha_2023081302.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https://www.sfzc.org/calendar/events/online/four-bodhisattva-vows-online-425-516"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www.levenindemaalstroom.be/nl/gelofte-van-de-bodhisattva"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nl.wikipedia.org/wiki/Vier_edele_waarhede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n.wikipedia.org/wiki/Spring_Temple_Buddha#/media/File:%E6%B2%B3%E5%8D%97%E4%B8%AD%E5%8E%9F%E5%A4%A7%E4%BD%9B_-_panoramio.jp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w3.org/TR/html-design-principles/#priority-of-constituenci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bsky.app/profile/languagewriter.bsky.social/post/3mgv235hric2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hyperlink" Target="https://wbvb.nl/ncdt202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download.microsoft.com/download/b/0/d/b0d4bf87-09ce-4417-8f28-d60703d672ed/inclusive_toolkit_manual_final.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B174-CDD9-57E4-437C-3177A588C427}"/>
              </a:ext>
            </a:extLst>
          </p:cNvPr>
          <p:cNvSpPr>
            <a:spLocks noGrp="1"/>
          </p:cNvSpPr>
          <p:nvPr>
            <p:ph type="ctrTitle"/>
          </p:nvPr>
        </p:nvSpPr>
        <p:spPr/>
        <p:txBody>
          <a:bodyPr>
            <a:normAutofit/>
          </a:bodyPr>
          <a:lstStyle/>
          <a:p>
            <a:r>
              <a:rPr lang="nl-NL" noProof="0" dirty="0"/>
              <a:t>de </a:t>
            </a:r>
            <a:r>
              <a:rPr lang="nl-NL" noProof="0" dirty="0" err="1"/>
              <a:t>bodhisatva</a:t>
            </a:r>
            <a:r>
              <a:rPr lang="nl-NL" noProof="0" dirty="0"/>
              <a:t> gelofte van toegankelijkheid</a:t>
            </a:r>
          </a:p>
        </p:txBody>
      </p:sp>
      <p:sp>
        <p:nvSpPr>
          <p:cNvPr id="3" name="Subtitle 2">
            <a:extLst>
              <a:ext uri="{FF2B5EF4-FFF2-40B4-BE49-F238E27FC236}">
                <a16:creationId xmlns:a16="http://schemas.microsoft.com/office/drawing/2014/main" id="{1216A845-0021-53D4-5AEC-203ADB941E10}"/>
              </a:ext>
            </a:extLst>
          </p:cNvPr>
          <p:cNvSpPr>
            <a:spLocks noGrp="1"/>
          </p:cNvSpPr>
          <p:nvPr>
            <p:ph type="subTitle" idx="1"/>
          </p:nvPr>
        </p:nvSpPr>
        <p:spPr/>
        <p:txBody>
          <a:bodyPr/>
          <a:lstStyle/>
          <a:p>
            <a:r>
              <a:rPr lang="nl-NL" noProof="0" dirty="0"/>
              <a:t>Een pleidooi voor idealisme</a:t>
            </a:r>
          </a:p>
          <a:p>
            <a:r>
              <a:rPr lang="nl-NL" noProof="0" dirty="0"/>
              <a:t>Paul van Buuren, donderdag 28 mei 2026</a:t>
            </a:r>
          </a:p>
        </p:txBody>
      </p:sp>
      <p:pic>
        <p:nvPicPr>
          <p:cNvPr id="4" name="Picture 2" descr="Nationaal Congres Digitale Toegankelijkheid Logo">
            <a:extLst>
              <a:ext uri="{FF2B5EF4-FFF2-40B4-BE49-F238E27FC236}">
                <a16:creationId xmlns:a16="http://schemas.microsoft.com/office/drawing/2014/main" id="{D3117CBB-D5D2-FC18-A89C-9A2FA32E20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0212" y="5201035"/>
            <a:ext cx="6259656" cy="116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103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geltje met &quot;Een website is nooit af&quot;">
            <a:extLst>
              <a:ext uri="{FF2B5EF4-FFF2-40B4-BE49-F238E27FC236}">
                <a16:creationId xmlns:a16="http://schemas.microsoft.com/office/drawing/2014/main" id="{334FEB03-0050-209B-4D4F-CF1472EE20D3}"/>
              </a:ext>
            </a:extLst>
          </p:cNvPr>
          <p:cNvPicPr>
            <a:picLocks noChangeAspect="1"/>
          </p:cNvPicPr>
          <p:nvPr/>
        </p:nvPicPr>
        <p:blipFill>
          <a:blip r:embed="rId2"/>
          <a:srcRect l="22523" r="11959"/>
          <a:stretch>
            <a:fillRect/>
          </a:stretch>
        </p:blipFill>
        <p:spPr>
          <a:xfrm>
            <a:off x="6414247" y="663575"/>
            <a:ext cx="5092368" cy="5829300"/>
          </a:xfrm>
          <a:prstGeom prst="rect">
            <a:avLst/>
          </a:prstGeom>
        </p:spPr>
      </p:pic>
      <p:sp>
        <p:nvSpPr>
          <p:cNvPr id="2" name="Title 1">
            <a:extLst>
              <a:ext uri="{FF2B5EF4-FFF2-40B4-BE49-F238E27FC236}">
                <a16:creationId xmlns:a16="http://schemas.microsoft.com/office/drawing/2014/main" id="{98F3D2F8-D9D1-55CB-ABDA-BF7E9FB11E8B}"/>
              </a:ext>
            </a:extLst>
          </p:cNvPr>
          <p:cNvSpPr>
            <a:spLocks noGrp="1"/>
          </p:cNvSpPr>
          <p:nvPr>
            <p:ph type="title"/>
          </p:nvPr>
        </p:nvSpPr>
        <p:spPr/>
        <p:txBody>
          <a:bodyPr/>
          <a:lstStyle/>
          <a:p>
            <a:r>
              <a:rPr lang="nl-NL" noProof="1"/>
              <a:t>Nooit klaar</a:t>
            </a:r>
          </a:p>
        </p:txBody>
      </p:sp>
      <p:pic>
        <p:nvPicPr>
          <p:cNvPr id="9" name="Content Placeholder 8" descr="Vier cirkel van klein naar groot. De kleinste bevat de tekst &quot;WCAG&quot;. De op 1-na-kleinste cirkel bevat de tekst &quot;Accessibility&quot;. De op 1-na-grootste bevat de tekst &quot;Usability&quot;. De grootste bevat de tekst &quot;UX&quot;">
            <a:extLst>
              <a:ext uri="{FF2B5EF4-FFF2-40B4-BE49-F238E27FC236}">
                <a16:creationId xmlns:a16="http://schemas.microsoft.com/office/drawing/2014/main" id="{E9DF730B-546E-62BD-671F-203F168F12DB}"/>
              </a:ext>
            </a:extLst>
          </p:cNvPr>
          <p:cNvPicPr>
            <a:picLocks noGrp="1" noChangeAspect="1"/>
          </p:cNvPicPr>
          <p:nvPr>
            <p:ph idx="1"/>
          </p:nvPr>
        </p:nvPicPr>
        <p:blipFill>
          <a:blip r:embed="rId3"/>
          <a:stretch>
            <a:fillRect/>
          </a:stretch>
        </p:blipFill>
        <p:spPr>
          <a:xfrm>
            <a:off x="991014" y="1690688"/>
            <a:ext cx="4351338" cy="4351338"/>
          </a:xfrm>
          <a:prstGeom prst="rect">
            <a:avLst/>
          </a:prstGeom>
        </p:spPr>
      </p:pic>
    </p:spTree>
    <p:extLst>
      <p:ext uri="{BB962C8B-B14F-4D97-AF65-F5344CB8AC3E}">
        <p14:creationId xmlns:p14="http://schemas.microsoft.com/office/powerpoint/2010/main" val="68747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428D-77D3-B808-D23B-C987C35E7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B75B9-FD3A-BA6D-B95B-5DB79CE299BD}"/>
              </a:ext>
            </a:extLst>
          </p:cNvPr>
          <p:cNvSpPr>
            <a:spLocks noGrp="1"/>
          </p:cNvSpPr>
          <p:nvPr>
            <p:ph type="title"/>
          </p:nvPr>
        </p:nvSpPr>
        <p:spPr/>
        <p:txBody>
          <a:bodyPr/>
          <a:lstStyle/>
          <a:p>
            <a:r>
              <a:rPr lang="nl-NL" noProof="1"/>
              <a:t>Soorten beperkingen (1)</a:t>
            </a:r>
          </a:p>
        </p:txBody>
      </p:sp>
      <p:pic>
        <p:nvPicPr>
          <p:cNvPr id="7" name="Picture 6" descr="Screenshot van website. Zichtbare tekst: &quot;Cognitief&#10;Dit is een brede groep met veel verschillende soorten beperkingen. Zij kunnen moeite hebben met het begrijpen of onthouden van informatie.&#10;&#10;Digitale toegankelijkheid en cognitieve beperkingen&#10;Lees- en leerstoornissen&#10;Voor sommige mensen is leren en lezen moeilijk. Ze werken hard, maar komen niet vooruit. Websites, apps en documenten zijn dan vaak te moeilijk. Dyslexie, dyscalculie en dyspraxie zijn de belangrijkste oorzaken, maar ook autisme, ADD en ADHD kunnen een rol spelen.&#10;&#10;Digitale toegankelijkheid en lees- en leerstoornissen&#10;Ouderen en digitalisering&#10;Niet iedereen kan even makkelijk meekomen met de digitalisering van de samenleving. Zeker ook voor een groot aantal ouderen kan het best lastig zijn om voortdurend mee te gaan met de nieuwe ontwikkelingen. Gelukkig kan je hier als organisatie bij ondersteunen.&#10;&#10;Digitale toegankelijkheid en ouderen&quot;">
            <a:extLst>
              <a:ext uri="{FF2B5EF4-FFF2-40B4-BE49-F238E27FC236}">
                <a16:creationId xmlns:a16="http://schemas.microsoft.com/office/drawing/2014/main" id="{0C238869-92A4-C8B6-F948-0CFD677669A2}"/>
              </a:ext>
            </a:extLst>
          </p:cNvPr>
          <p:cNvPicPr>
            <a:picLocks noChangeAspect="1"/>
          </p:cNvPicPr>
          <p:nvPr/>
        </p:nvPicPr>
        <p:blipFill>
          <a:blip r:embed="rId3"/>
          <a:stretch>
            <a:fillRect/>
          </a:stretch>
        </p:blipFill>
        <p:spPr>
          <a:xfrm>
            <a:off x="4850295" y="1690688"/>
            <a:ext cx="6712227" cy="4238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creenshot van website. Tekst: &quot;Soorten beperkingen&#10;25% van de Nederlandse bevolking heeft een functionele beperking. Niet iedereen kan even makkelijk gebruik maken van het internet. Maar wie zijn deze mensen en hoe ervaren zij het internet?&#10;&#10;Visuele beperking&#10;&#10;Auditieve beperking&#10;&#10;Cognitieve beperking&#10;&#10;Motorische beperking&#10;&#10;Lees- en leerstoornissen&quot;">
            <a:extLst>
              <a:ext uri="{FF2B5EF4-FFF2-40B4-BE49-F238E27FC236}">
                <a16:creationId xmlns:a16="http://schemas.microsoft.com/office/drawing/2014/main" id="{37B9A8BA-70BE-D680-3FF5-498531B15BA7}"/>
              </a:ext>
            </a:extLst>
          </p:cNvPr>
          <p:cNvPicPr>
            <a:picLocks noChangeAspect="1"/>
          </p:cNvPicPr>
          <p:nvPr/>
        </p:nvPicPr>
        <p:blipFill>
          <a:blip r:embed="rId4"/>
          <a:stretch>
            <a:fillRect/>
          </a:stretch>
        </p:blipFill>
        <p:spPr>
          <a:xfrm>
            <a:off x="815009" y="1591298"/>
            <a:ext cx="6014146" cy="3308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3867175-F019-8940-E214-9F5F36995DB2}"/>
              </a:ext>
            </a:extLst>
          </p:cNvPr>
          <p:cNvSpPr txBox="1"/>
          <p:nvPr/>
        </p:nvSpPr>
        <p:spPr>
          <a:xfrm>
            <a:off x="1776619" y="6123543"/>
            <a:ext cx="6810790" cy="369332"/>
          </a:xfrm>
          <a:prstGeom prst="rect">
            <a:avLst/>
          </a:prstGeom>
          <a:noFill/>
        </p:spPr>
        <p:txBody>
          <a:bodyPr wrap="square">
            <a:spAutoFit/>
          </a:bodyPr>
          <a:lstStyle/>
          <a:p>
            <a:r>
              <a:rPr lang="nl-NL" noProof="1">
                <a:latin typeface="Helvetica" pitchFamily="2" charset="0"/>
              </a:rPr>
              <a:t>Bron: </a:t>
            </a:r>
            <a:r>
              <a:rPr lang="nl-NL" noProof="1">
                <a:latin typeface="Helvetica" pitchFamily="2" charset="0"/>
                <a:hlinkClick r:id="rId5"/>
              </a:rPr>
              <a:t>cardan.com/kennisbank/soorten-beperkingen</a:t>
            </a:r>
            <a:endParaRPr lang="nl-NL" noProof="1">
              <a:latin typeface="Helvetica" pitchFamily="2" charset="0"/>
            </a:endParaRPr>
          </a:p>
        </p:txBody>
      </p:sp>
    </p:spTree>
    <p:extLst>
      <p:ext uri="{BB962C8B-B14F-4D97-AF65-F5344CB8AC3E}">
        <p14:creationId xmlns:p14="http://schemas.microsoft.com/office/powerpoint/2010/main" val="168948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AA5A-C276-C9B1-A96A-87F2E823C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87290-5776-A9CC-FFB2-02DD3F16461D}"/>
              </a:ext>
            </a:extLst>
          </p:cNvPr>
          <p:cNvSpPr>
            <a:spLocks noGrp="1"/>
          </p:cNvSpPr>
          <p:nvPr>
            <p:ph type="title"/>
          </p:nvPr>
        </p:nvSpPr>
        <p:spPr/>
        <p:txBody>
          <a:bodyPr/>
          <a:lstStyle/>
          <a:p>
            <a:r>
              <a:rPr lang="nl-NL" noProof="1"/>
              <a:t>Soorten beperkingen (2)</a:t>
            </a:r>
          </a:p>
        </p:txBody>
      </p:sp>
      <p:pic>
        <p:nvPicPr>
          <p:cNvPr id="4" name="Picture 3" descr="Het moet werken voor gebruik...&#10;- zonder zicht&#10;- met beperkt zicht&#10;- zonder kleurperceptie&#10;- zonder gehoor&#10;- met beperkt gehoor&#10;- zonder / met beperkte spraak&#10;- met verminderde kracht&#10;- met minder bereik&#10;- met verminderde cognitie of taalvaardigheid">
            <a:extLst>
              <a:ext uri="{FF2B5EF4-FFF2-40B4-BE49-F238E27FC236}">
                <a16:creationId xmlns:a16="http://schemas.microsoft.com/office/drawing/2014/main" id="{EAE9901B-B2A2-27FF-1C5E-23961377B275}"/>
              </a:ext>
            </a:extLst>
          </p:cNvPr>
          <p:cNvPicPr>
            <a:picLocks noChangeAspect="1"/>
          </p:cNvPicPr>
          <p:nvPr/>
        </p:nvPicPr>
        <p:blipFill>
          <a:blip r:embed="rId2"/>
          <a:stretch>
            <a:fillRect/>
          </a:stretch>
        </p:blipFill>
        <p:spPr>
          <a:xfrm>
            <a:off x="1105370" y="1186961"/>
            <a:ext cx="8876830" cy="5121247"/>
          </a:xfrm>
          <a:prstGeom prst="rect">
            <a:avLst/>
          </a:prstGeom>
        </p:spPr>
      </p:pic>
      <p:sp>
        <p:nvSpPr>
          <p:cNvPr id="6" name="TextBox 5">
            <a:extLst>
              <a:ext uri="{FF2B5EF4-FFF2-40B4-BE49-F238E27FC236}">
                <a16:creationId xmlns:a16="http://schemas.microsoft.com/office/drawing/2014/main" id="{D7488A79-656F-27C8-37BC-7D194DB93E7D}"/>
              </a:ext>
            </a:extLst>
          </p:cNvPr>
          <p:cNvSpPr txBox="1"/>
          <p:nvPr/>
        </p:nvSpPr>
        <p:spPr>
          <a:xfrm>
            <a:off x="5141611" y="6308209"/>
            <a:ext cx="6810790" cy="369332"/>
          </a:xfrm>
          <a:prstGeom prst="rect">
            <a:avLst/>
          </a:prstGeom>
          <a:noFill/>
        </p:spPr>
        <p:txBody>
          <a:bodyPr wrap="square">
            <a:spAutoFit/>
          </a:bodyPr>
          <a:lstStyle/>
          <a:p>
            <a:pPr algn="r"/>
            <a:r>
              <a:rPr lang="nl-NL" noProof="1">
                <a:latin typeface="Helvetica" pitchFamily="2" charset="0"/>
              </a:rPr>
              <a:t>Bron: </a:t>
            </a:r>
            <a:r>
              <a:rPr lang="nl-NL" noProof="1">
                <a:latin typeface="Helvetica" pitchFamily="2" charset="0"/>
                <a:hlinkClick r:id="rId3"/>
              </a:rPr>
              <a:t>Hiddeze presentatie</a:t>
            </a:r>
            <a:endParaRPr lang="nl-NL" noProof="1">
              <a:latin typeface="Helvetica" pitchFamily="2" charset="0"/>
            </a:endParaRPr>
          </a:p>
        </p:txBody>
      </p:sp>
    </p:spTree>
    <p:extLst>
      <p:ext uri="{BB962C8B-B14F-4D97-AF65-F5344CB8AC3E}">
        <p14:creationId xmlns:p14="http://schemas.microsoft.com/office/powerpoint/2010/main" val="2477517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en witte beker, aan twee kanten bedrukt. Deze kant toont: &quot;Amsterdam&quot;, met 3 rode kruizen (dat is het stadslogo, ook wel bekend de 3 Andreaskruisen.">
            <a:extLst>
              <a:ext uri="{FF2B5EF4-FFF2-40B4-BE49-F238E27FC236}">
                <a16:creationId xmlns:a16="http://schemas.microsoft.com/office/drawing/2014/main" id="{E49EC9FF-4231-C8BA-8079-1E838E8B6D30}"/>
              </a:ext>
            </a:extLst>
          </p:cNvPr>
          <p:cNvPicPr>
            <a:picLocks noChangeAspect="1"/>
          </p:cNvPicPr>
          <p:nvPr/>
        </p:nvPicPr>
        <p:blipFill>
          <a:blip r:embed="rId3"/>
          <a:stretch>
            <a:fillRect/>
          </a:stretch>
        </p:blipFill>
        <p:spPr>
          <a:xfrm>
            <a:off x="0" y="-1143000"/>
            <a:ext cx="12192000" cy="9144000"/>
          </a:xfrm>
          <a:prstGeom prst="rect">
            <a:avLst/>
          </a:prstGeom>
        </p:spPr>
      </p:pic>
      <p:sp>
        <p:nvSpPr>
          <p:cNvPr id="14" name="Title 1">
            <a:extLst>
              <a:ext uri="{FF2B5EF4-FFF2-40B4-BE49-F238E27FC236}">
                <a16:creationId xmlns:a16="http://schemas.microsoft.com/office/drawing/2014/main" id="{EB413D82-2DA1-48D6-9973-E7EC4141AB38}"/>
              </a:ext>
            </a:extLst>
          </p:cNvPr>
          <p:cNvSpPr txBox="1">
            <a:spLocks noGrp="1"/>
          </p:cNvSpPr>
          <p:nvPr>
            <p:ph type="title" idx="4294967295"/>
          </p:nvPr>
        </p:nvSpPr>
        <p:spPr>
          <a:xfrm>
            <a:off x="581615" y="3751332"/>
            <a:ext cx="11028770"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Toronto Subway" panose="020B0602020203020304" pitchFamily="34"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1">
                <a:ln>
                  <a:noFill/>
                </a:ln>
                <a:solidFill>
                  <a:schemeClr val="bg1"/>
                </a:solidFill>
                <a:effectLst/>
                <a:uLnTx/>
                <a:uFillTx/>
                <a:latin typeface="Toronto Subway" panose="020B0602020203020304" pitchFamily="34" charset="77"/>
                <a:ea typeface="+mj-ea"/>
                <a:cs typeface="+mj-cs"/>
              </a:rPr>
              <a:t>Wat fijn is voor de ene gebruiker…</a:t>
            </a:r>
          </a:p>
        </p:txBody>
      </p:sp>
    </p:spTree>
    <p:extLst>
      <p:ext uri="{BB962C8B-B14F-4D97-AF65-F5344CB8AC3E}">
        <p14:creationId xmlns:p14="http://schemas.microsoft.com/office/powerpoint/2010/main" val="85359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EB61-F1E5-6578-2B49-72A97ED74584}"/>
            </a:ext>
          </a:extLst>
        </p:cNvPr>
        <p:cNvGrpSpPr/>
        <p:nvPr/>
      </p:nvGrpSpPr>
      <p:grpSpPr>
        <a:xfrm>
          <a:off x="0" y="0"/>
          <a:ext cx="0" cy="0"/>
          <a:chOff x="0" y="0"/>
          <a:chExt cx="0" cy="0"/>
        </a:xfrm>
      </p:grpSpPr>
      <p:pic>
        <p:nvPicPr>
          <p:cNvPr id="13" name="Picture 12" descr="Een vergelijkbare foto als de slide hiervoor, met dezelfde witte beker, aan twee kanten bedrukt. Maar nu wordt de andere kant getoond: &quot;Rotterdam&quot;, met 3 groene vinkjes. Want in Rotterdam kan het wel, zoals iedereen weet.">
            <a:extLst>
              <a:ext uri="{FF2B5EF4-FFF2-40B4-BE49-F238E27FC236}">
                <a16:creationId xmlns:a16="http://schemas.microsoft.com/office/drawing/2014/main" id="{DE135202-61D9-6AB7-20EC-5CC43D982865}"/>
              </a:ext>
            </a:extLst>
          </p:cNvPr>
          <p:cNvPicPr>
            <a:picLocks noChangeAspect="1"/>
          </p:cNvPicPr>
          <p:nvPr/>
        </p:nvPicPr>
        <p:blipFill>
          <a:blip r:embed="rId3"/>
          <a:stretch>
            <a:fillRect/>
          </a:stretch>
        </p:blipFill>
        <p:spPr>
          <a:xfrm>
            <a:off x="0" y="-1137285"/>
            <a:ext cx="12176759" cy="9132569"/>
          </a:xfrm>
          <a:prstGeom prst="rect">
            <a:avLst/>
          </a:prstGeom>
        </p:spPr>
      </p:pic>
      <p:sp>
        <p:nvSpPr>
          <p:cNvPr id="5" name="Title 1">
            <a:extLst>
              <a:ext uri="{FF2B5EF4-FFF2-40B4-BE49-F238E27FC236}">
                <a16:creationId xmlns:a16="http://schemas.microsoft.com/office/drawing/2014/main" id="{8B8E4C68-742C-D4CE-7711-57F135B64FCA}"/>
              </a:ext>
            </a:extLst>
          </p:cNvPr>
          <p:cNvSpPr txBox="1">
            <a:spLocks noGrp="1"/>
          </p:cNvSpPr>
          <p:nvPr>
            <p:ph type="title" idx="4294967295"/>
          </p:nvPr>
        </p:nvSpPr>
        <p:spPr>
          <a:xfrm>
            <a:off x="581615" y="3751332"/>
            <a:ext cx="11028770"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Toronto Subway" panose="020B0602020203020304" pitchFamily="34"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800" b="0" i="0" u="none" strike="noStrike" kern="1200" cap="none" spc="0" normalizeH="0" baseline="0" noProof="1">
                <a:ln>
                  <a:noFill/>
                </a:ln>
                <a:solidFill>
                  <a:schemeClr val="bg1"/>
                </a:solidFill>
                <a:effectLst/>
                <a:uLnTx/>
                <a:uFillTx/>
                <a:latin typeface="Toronto Subway" panose="020B0602020203020304" pitchFamily="34" charset="77"/>
                <a:ea typeface="+mj-ea"/>
                <a:cs typeface="+mj-cs"/>
              </a:rPr>
              <a:t>…is niet fijn voor de andere gebruiker.</a:t>
            </a:r>
          </a:p>
        </p:txBody>
      </p:sp>
    </p:spTree>
    <p:extLst>
      <p:ext uri="{BB962C8B-B14F-4D97-AF65-F5344CB8AC3E}">
        <p14:creationId xmlns:p14="http://schemas.microsoft.com/office/powerpoint/2010/main" val="3553737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93C62-4488-C594-AAEF-56E33F908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BD044-639D-DF49-A649-D8644ED03B56}"/>
              </a:ext>
            </a:extLst>
          </p:cNvPr>
          <p:cNvSpPr>
            <a:spLocks noGrp="1"/>
          </p:cNvSpPr>
          <p:nvPr>
            <p:ph type="title"/>
          </p:nvPr>
        </p:nvSpPr>
        <p:spPr/>
        <p:txBody>
          <a:bodyPr/>
          <a:lstStyle/>
          <a:p>
            <a:r>
              <a:rPr lang="nl-NL" noProof="1"/>
              <a:t>Tegenstrijdigheden - Hoog contrast theme</a:t>
            </a:r>
          </a:p>
        </p:txBody>
      </p:sp>
      <p:sp>
        <p:nvSpPr>
          <p:cNvPr id="7" name="Content Placeholder 3">
            <a:extLst>
              <a:ext uri="{FF2B5EF4-FFF2-40B4-BE49-F238E27FC236}">
                <a16:creationId xmlns:a16="http://schemas.microsoft.com/office/drawing/2014/main" id="{67B39A3C-1F08-B4C2-5596-0F47BD5AEA34}"/>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Opmaak met voornamelijk zwart en wit.</a:t>
            </a:r>
          </a:p>
        </p:txBody>
      </p:sp>
      <p:sp>
        <p:nvSpPr>
          <p:cNvPr id="3" name="Text Placeholder 2">
            <a:extLst>
              <a:ext uri="{FF2B5EF4-FFF2-40B4-BE49-F238E27FC236}">
                <a16:creationId xmlns:a16="http://schemas.microsoft.com/office/drawing/2014/main" id="{D8F196EB-C620-6055-4B1A-EC65DF3C9EEF}"/>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CCE6E065-4A15-BA5F-BD95-642DDBF75C80}"/>
              </a:ext>
            </a:extLst>
          </p:cNvPr>
          <p:cNvSpPr>
            <a:spLocks noGrp="1"/>
          </p:cNvSpPr>
          <p:nvPr>
            <p:ph sz="half" idx="2"/>
          </p:nvPr>
        </p:nvSpPr>
        <p:spPr>
          <a:xfrm>
            <a:off x="839788" y="3447761"/>
            <a:ext cx="5157787" cy="3045114"/>
          </a:xfrm>
        </p:spPr>
        <p:txBody>
          <a:bodyPr/>
          <a:lstStyle/>
          <a:p>
            <a:r>
              <a:rPr lang="nl-NL" noProof="1"/>
              <a:t>lage lichtgevoeligheid</a:t>
            </a:r>
          </a:p>
        </p:txBody>
      </p:sp>
      <p:sp>
        <p:nvSpPr>
          <p:cNvPr id="5" name="Text Placeholder 4">
            <a:extLst>
              <a:ext uri="{FF2B5EF4-FFF2-40B4-BE49-F238E27FC236}">
                <a16:creationId xmlns:a16="http://schemas.microsoft.com/office/drawing/2014/main" id="{67050615-8135-21BC-B715-7EA340B39990}"/>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6D4FBF11-46F5-8508-EBD2-47D78A95FF59}"/>
              </a:ext>
            </a:extLst>
          </p:cNvPr>
          <p:cNvSpPr>
            <a:spLocks noGrp="1"/>
          </p:cNvSpPr>
          <p:nvPr>
            <p:ph sz="quarter" idx="4"/>
          </p:nvPr>
        </p:nvSpPr>
        <p:spPr>
          <a:xfrm>
            <a:off x="6172200" y="3447761"/>
            <a:ext cx="5183188" cy="3045114"/>
          </a:xfrm>
        </p:spPr>
        <p:txBody>
          <a:bodyPr/>
          <a:lstStyle/>
          <a:p>
            <a:r>
              <a:rPr lang="nl-NL" noProof="1"/>
              <a:t>hoge lichtgevoeligheid</a:t>
            </a:r>
          </a:p>
        </p:txBody>
      </p:sp>
      <p:pic>
        <p:nvPicPr>
          <p:cNvPr id="11" name="Picture 10">
            <a:extLst>
              <a:ext uri="{FF2B5EF4-FFF2-40B4-BE49-F238E27FC236}">
                <a16:creationId xmlns:a16="http://schemas.microsoft.com/office/drawing/2014/main" id="{B50F5612-E987-EB0F-09A3-437DE9463E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9874" y="4390068"/>
            <a:ext cx="627348" cy="580250"/>
          </a:xfrm>
          <a:prstGeom prst="rect">
            <a:avLst/>
          </a:prstGeom>
        </p:spPr>
      </p:pic>
      <p:pic>
        <p:nvPicPr>
          <p:cNvPr id="13" name="Picture 12">
            <a:extLst>
              <a:ext uri="{FF2B5EF4-FFF2-40B4-BE49-F238E27FC236}">
                <a16:creationId xmlns:a16="http://schemas.microsoft.com/office/drawing/2014/main" id="{6C40753F-628F-086D-FE55-DC7295B261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80902" y="4650930"/>
            <a:ext cx="514463" cy="638775"/>
          </a:xfrm>
          <a:prstGeom prst="rect">
            <a:avLst/>
          </a:prstGeom>
        </p:spPr>
      </p:pic>
    </p:spTree>
    <p:extLst>
      <p:ext uri="{BB962C8B-B14F-4D97-AF65-F5344CB8AC3E}">
        <p14:creationId xmlns:p14="http://schemas.microsoft.com/office/powerpoint/2010/main" val="3408508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210D-9C66-7E7F-440E-C4A502BB8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D960E-E119-0CFA-0BFC-C99BC4D628B3}"/>
              </a:ext>
            </a:extLst>
          </p:cNvPr>
          <p:cNvSpPr>
            <a:spLocks noGrp="1"/>
          </p:cNvSpPr>
          <p:nvPr>
            <p:ph type="title"/>
          </p:nvPr>
        </p:nvSpPr>
        <p:spPr/>
        <p:txBody>
          <a:bodyPr/>
          <a:lstStyle/>
          <a:p>
            <a:r>
              <a:rPr lang="nl-NL" noProof="1"/>
              <a:t>Tegenstrijdigheden - Animaties</a:t>
            </a:r>
          </a:p>
        </p:txBody>
      </p:sp>
      <p:sp>
        <p:nvSpPr>
          <p:cNvPr id="7" name="Content Placeholder 3">
            <a:extLst>
              <a:ext uri="{FF2B5EF4-FFF2-40B4-BE49-F238E27FC236}">
                <a16:creationId xmlns:a16="http://schemas.microsoft.com/office/drawing/2014/main" id="{BCFDAFD9-654C-6177-D2FF-56A3A83ACEAF}"/>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Korte animaties die elementen laten bewegen of van kleur veranderen.</a:t>
            </a:r>
          </a:p>
        </p:txBody>
      </p:sp>
      <p:sp>
        <p:nvSpPr>
          <p:cNvPr id="3" name="Text Placeholder 2">
            <a:extLst>
              <a:ext uri="{FF2B5EF4-FFF2-40B4-BE49-F238E27FC236}">
                <a16:creationId xmlns:a16="http://schemas.microsoft.com/office/drawing/2014/main" id="{F7B19FDF-263B-D2CA-8F0C-7439975BB702}"/>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4BBD709F-1833-2D51-F2D6-7FC04E7A6A56}"/>
              </a:ext>
            </a:extLst>
          </p:cNvPr>
          <p:cNvSpPr>
            <a:spLocks noGrp="1"/>
          </p:cNvSpPr>
          <p:nvPr>
            <p:ph sz="half" idx="2"/>
          </p:nvPr>
        </p:nvSpPr>
        <p:spPr>
          <a:xfrm>
            <a:off x="839788" y="3447761"/>
            <a:ext cx="5157787" cy="3045114"/>
          </a:xfrm>
        </p:spPr>
        <p:txBody>
          <a:bodyPr/>
          <a:lstStyle/>
          <a:p>
            <a:r>
              <a:rPr lang="nl-NL" noProof="1"/>
              <a:t>Mensen met aandachtsproblemen </a:t>
            </a:r>
            <a:br>
              <a:rPr lang="nl-NL" noProof="1"/>
            </a:br>
            <a:r>
              <a:rPr lang="nl-NL" noProof="1"/>
              <a:t>(focus!)</a:t>
            </a:r>
          </a:p>
        </p:txBody>
      </p:sp>
      <p:sp>
        <p:nvSpPr>
          <p:cNvPr id="5" name="Text Placeholder 4">
            <a:extLst>
              <a:ext uri="{FF2B5EF4-FFF2-40B4-BE49-F238E27FC236}">
                <a16:creationId xmlns:a16="http://schemas.microsoft.com/office/drawing/2014/main" id="{AA9E6525-C289-64C4-18C3-3FCAB3B2FB66}"/>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A283D6A7-35DE-E321-1A1B-73B8BB8638E5}"/>
              </a:ext>
            </a:extLst>
          </p:cNvPr>
          <p:cNvSpPr>
            <a:spLocks noGrp="1"/>
          </p:cNvSpPr>
          <p:nvPr>
            <p:ph sz="quarter" idx="4"/>
          </p:nvPr>
        </p:nvSpPr>
        <p:spPr>
          <a:xfrm>
            <a:off x="6172200" y="3447761"/>
            <a:ext cx="5183188" cy="3045114"/>
          </a:xfrm>
        </p:spPr>
        <p:txBody>
          <a:bodyPr/>
          <a:lstStyle/>
          <a:p>
            <a:r>
              <a:rPr lang="nl-NL" noProof="1"/>
              <a:t>Mensen met aandachtsproblemen </a:t>
            </a:r>
            <a:br>
              <a:rPr lang="nl-NL" noProof="1"/>
            </a:br>
            <a:r>
              <a:rPr lang="nl-NL" noProof="1"/>
              <a:t>(hé, konijntje!)</a:t>
            </a:r>
          </a:p>
          <a:p>
            <a:endParaRPr lang="nl-NL" noProof="1"/>
          </a:p>
        </p:txBody>
      </p:sp>
      <p:pic>
        <p:nvPicPr>
          <p:cNvPr id="8" name="Picture 7">
            <a:extLst>
              <a:ext uri="{FF2B5EF4-FFF2-40B4-BE49-F238E27FC236}">
                <a16:creationId xmlns:a16="http://schemas.microsoft.com/office/drawing/2014/main" id="{1CAE2A8D-EF4A-B3DC-FD3F-FAC6B0FBCD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01831" y="4587063"/>
            <a:ext cx="627348" cy="580250"/>
          </a:xfrm>
          <a:prstGeom prst="rect">
            <a:avLst/>
          </a:prstGeom>
        </p:spPr>
      </p:pic>
      <p:pic>
        <p:nvPicPr>
          <p:cNvPr id="9" name="Picture 8">
            <a:extLst>
              <a:ext uri="{FF2B5EF4-FFF2-40B4-BE49-F238E27FC236}">
                <a16:creationId xmlns:a16="http://schemas.microsoft.com/office/drawing/2014/main" id="{1AB86605-E1F4-C528-B3EA-9F4E0FE1EF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09608" y="5059914"/>
            <a:ext cx="514463" cy="638775"/>
          </a:xfrm>
          <a:prstGeom prst="rect">
            <a:avLst/>
          </a:prstGeom>
        </p:spPr>
      </p:pic>
    </p:spTree>
    <p:extLst>
      <p:ext uri="{BB962C8B-B14F-4D97-AF65-F5344CB8AC3E}">
        <p14:creationId xmlns:p14="http://schemas.microsoft.com/office/powerpoint/2010/main" val="154240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E9946-5D42-EABE-C2C2-0EE0BD738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DEE53-39DF-AF6E-77D6-54C7B8CCAA0F}"/>
              </a:ext>
            </a:extLst>
          </p:cNvPr>
          <p:cNvSpPr>
            <a:spLocks noGrp="1"/>
          </p:cNvSpPr>
          <p:nvPr>
            <p:ph type="title"/>
          </p:nvPr>
        </p:nvSpPr>
        <p:spPr/>
        <p:txBody>
          <a:bodyPr/>
          <a:lstStyle/>
          <a:p>
            <a:r>
              <a:rPr lang="nl-NL" noProof="1"/>
              <a:t>Tegenstrijdigheden – grote klik-oppervlaktes</a:t>
            </a:r>
          </a:p>
        </p:txBody>
      </p:sp>
      <p:sp>
        <p:nvSpPr>
          <p:cNvPr id="7" name="Content Placeholder 3">
            <a:extLst>
              <a:ext uri="{FF2B5EF4-FFF2-40B4-BE49-F238E27FC236}">
                <a16:creationId xmlns:a16="http://schemas.microsoft.com/office/drawing/2014/main" id="{D5EA3FDC-4D9D-6606-BF54-C9746F10085A}"/>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Veel witruimte, grote knoppen.</a:t>
            </a:r>
          </a:p>
        </p:txBody>
      </p:sp>
      <p:sp>
        <p:nvSpPr>
          <p:cNvPr id="3" name="Text Placeholder 2">
            <a:extLst>
              <a:ext uri="{FF2B5EF4-FFF2-40B4-BE49-F238E27FC236}">
                <a16:creationId xmlns:a16="http://schemas.microsoft.com/office/drawing/2014/main" id="{891A8E6D-F40D-0871-C594-6E6BDB45092D}"/>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2BB8BD82-6B60-CFA4-F40B-B5442481FFB7}"/>
              </a:ext>
            </a:extLst>
          </p:cNvPr>
          <p:cNvSpPr>
            <a:spLocks noGrp="1"/>
          </p:cNvSpPr>
          <p:nvPr>
            <p:ph sz="half" idx="2"/>
          </p:nvPr>
        </p:nvSpPr>
        <p:spPr>
          <a:xfrm>
            <a:off x="839788" y="3447761"/>
            <a:ext cx="5157787" cy="3045114"/>
          </a:xfrm>
        </p:spPr>
        <p:txBody>
          <a:bodyPr/>
          <a:lstStyle/>
          <a:p>
            <a:r>
              <a:rPr lang="nl-NL" noProof="1"/>
              <a:t>Mensen met een tremor</a:t>
            </a:r>
          </a:p>
          <a:p>
            <a:pPr marL="0" indent="0">
              <a:buNone/>
            </a:pPr>
            <a:endParaRPr lang="nl-NL" noProof="1"/>
          </a:p>
        </p:txBody>
      </p:sp>
      <p:sp>
        <p:nvSpPr>
          <p:cNvPr id="5" name="Text Placeholder 4">
            <a:extLst>
              <a:ext uri="{FF2B5EF4-FFF2-40B4-BE49-F238E27FC236}">
                <a16:creationId xmlns:a16="http://schemas.microsoft.com/office/drawing/2014/main" id="{EEBC9800-38AC-D623-AF24-08B00321AC0C}"/>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1F43ACC9-0104-19EA-F5E7-C51A73BBA5D4}"/>
              </a:ext>
            </a:extLst>
          </p:cNvPr>
          <p:cNvSpPr>
            <a:spLocks noGrp="1"/>
          </p:cNvSpPr>
          <p:nvPr>
            <p:ph sz="quarter" idx="4"/>
          </p:nvPr>
        </p:nvSpPr>
        <p:spPr>
          <a:xfrm>
            <a:off x="6172200" y="3447761"/>
            <a:ext cx="5183188" cy="3045114"/>
          </a:xfrm>
        </p:spPr>
        <p:txBody>
          <a:bodyPr/>
          <a:lstStyle/>
          <a:p>
            <a:r>
              <a:rPr lang="nl-NL" noProof="1"/>
              <a:t>Mensen die overzicht willen</a:t>
            </a:r>
          </a:p>
        </p:txBody>
      </p:sp>
      <p:pic>
        <p:nvPicPr>
          <p:cNvPr id="8" name="Picture 7">
            <a:extLst>
              <a:ext uri="{FF2B5EF4-FFF2-40B4-BE49-F238E27FC236}">
                <a16:creationId xmlns:a16="http://schemas.microsoft.com/office/drawing/2014/main" id="{2EC7F209-B463-0E5D-AFA2-F16F8C6491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782" y="4121842"/>
            <a:ext cx="627348" cy="580250"/>
          </a:xfrm>
          <a:prstGeom prst="rect">
            <a:avLst/>
          </a:prstGeom>
        </p:spPr>
      </p:pic>
      <p:pic>
        <p:nvPicPr>
          <p:cNvPr id="9" name="Picture 8">
            <a:extLst>
              <a:ext uri="{FF2B5EF4-FFF2-40B4-BE49-F238E27FC236}">
                <a16:creationId xmlns:a16="http://schemas.microsoft.com/office/drawing/2014/main" id="{533434A9-C0F1-2078-8044-C8A3F0A877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28782" y="4343861"/>
            <a:ext cx="514463" cy="638775"/>
          </a:xfrm>
          <a:prstGeom prst="rect">
            <a:avLst/>
          </a:prstGeom>
        </p:spPr>
      </p:pic>
    </p:spTree>
    <p:extLst>
      <p:ext uri="{BB962C8B-B14F-4D97-AF65-F5344CB8AC3E}">
        <p14:creationId xmlns:p14="http://schemas.microsoft.com/office/powerpoint/2010/main" val="2554995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15E84-C021-7170-2631-6A999E4C1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875065-8E94-3EA0-41D3-71E86E425BF4}"/>
              </a:ext>
            </a:extLst>
          </p:cNvPr>
          <p:cNvSpPr>
            <a:spLocks noGrp="1"/>
          </p:cNvSpPr>
          <p:nvPr>
            <p:ph type="title"/>
          </p:nvPr>
        </p:nvSpPr>
        <p:spPr/>
        <p:txBody>
          <a:bodyPr/>
          <a:lstStyle/>
          <a:p>
            <a:r>
              <a:rPr lang="nl-NL" noProof="1"/>
              <a:t>Tegenstrijdigheden – infographics</a:t>
            </a:r>
          </a:p>
        </p:txBody>
      </p:sp>
      <p:sp>
        <p:nvSpPr>
          <p:cNvPr id="7" name="Content Placeholder 3">
            <a:extLst>
              <a:ext uri="{FF2B5EF4-FFF2-40B4-BE49-F238E27FC236}">
                <a16:creationId xmlns:a16="http://schemas.microsoft.com/office/drawing/2014/main" id="{B9A3479D-A19B-E325-B255-2C7E51EEDA9D}"/>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Veel informatie schematisch of grafisch weergegeven in 1 plaatje.</a:t>
            </a:r>
          </a:p>
        </p:txBody>
      </p:sp>
      <p:sp>
        <p:nvSpPr>
          <p:cNvPr id="3" name="Text Placeholder 2">
            <a:extLst>
              <a:ext uri="{FF2B5EF4-FFF2-40B4-BE49-F238E27FC236}">
                <a16:creationId xmlns:a16="http://schemas.microsoft.com/office/drawing/2014/main" id="{C5216465-18B0-CEF5-F89B-AE7E46273E99}"/>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BB5A2A64-A222-B52B-2E95-7D873F00020F}"/>
              </a:ext>
            </a:extLst>
          </p:cNvPr>
          <p:cNvSpPr>
            <a:spLocks noGrp="1"/>
          </p:cNvSpPr>
          <p:nvPr>
            <p:ph sz="half" idx="2"/>
          </p:nvPr>
        </p:nvSpPr>
        <p:spPr>
          <a:xfrm>
            <a:off x="839788" y="3447761"/>
            <a:ext cx="5157787" cy="3045114"/>
          </a:xfrm>
        </p:spPr>
        <p:txBody>
          <a:bodyPr/>
          <a:lstStyle/>
          <a:p>
            <a:r>
              <a:rPr lang="nl-NL" noProof="1"/>
              <a:t>Mensen die info in 1 keer kunnen zien</a:t>
            </a:r>
          </a:p>
        </p:txBody>
      </p:sp>
      <p:sp>
        <p:nvSpPr>
          <p:cNvPr id="5" name="Text Placeholder 4">
            <a:extLst>
              <a:ext uri="{FF2B5EF4-FFF2-40B4-BE49-F238E27FC236}">
                <a16:creationId xmlns:a16="http://schemas.microsoft.com/office/drawing/2014/main" id="{DDC16785-4EF3-E2E9-E7D9-F33D84341836}"/>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157B1945-5E1D-7731-16E3-7CE39055C86D}"/>
              </a:ext>
            </a:extLst>
          </p:cNvPr>
          <p:cNvSpPr>
            <a:spLocks noGrp="1"/>
          </p:cNvSpPr>
          <p:nvPr>
            <p:ph sz="quarter" idx="4"/>
          </p:nvPr>
        </p:nvSpPr>
        <p:spPr>
          <a:xfrm>
            <a:off x="6172200" y="3447761"/>
            <a:ext cx="5183188" cy="3045114"/>
          </a:xfrm>
        </p:spPr>
        <p:txBody>
          <a:bodyPr/>
          <a:lstStyle/>
          <a:p>
            <a:r>
              <a:rPr lang="nl-NL" noProof="1"/>
              <a:t>Mensen die niet zien</a:t>
            </a:r>
          </a:p>
        </p:txBody>
      </p:sp>
      <p:pic>
        <p:nvPicPr>
          <p:cNvPr id="8" name="Picture 7">
            <a:extLst>
              <a:ext uri="{FF2B5EF4-FFF2-40B4-BE49-F238E27FC236}">
                <a16:creationId xmlns:a16="http://schemas.microsoft.com/office/drawing/2014/main" id="{1CA80F42-15D1-667E-7568-0683FE89CB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5137" y="4680193"/>
            <a:ext cx="627348" cy="580250"/>
          </a:xfrm>
          <a:prstGeom prst="rect">
            <a:avLst/>
          </a:prstGeom>
        </p:spPr>
      </p:pic>
      <p:pic>
        <p:nvPicPr>
          <p:cNvPr id="9" name="Picture 8">
            <a:extLst>
              <a:ext uri="{FF2B5EF4-FFF2-40B4-BE49-F238E27FC236}">
                <a16:creationId xmlns:a16="http://schemas.microsoft.com/office/drawing/2014/main" id="{2D1FA6A9-C2C3-1A0B-EE8C-92948A0C76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26481" y="4451415"/>
            <a:ext cx="514463" cy="638775"/>
          </a:xfrm>
          <a:prstGeom prst="rect">
            <a:avLst/>
          </a:prstGeom>
        </p:spPr>
      </p:pic>
    </p:spTree>
    <p:extLst>
      <p:ext uri="{BB962C8B-B14F-4D97-AF65-F5344CB8AC3E}">
        <p14:creationId xmlns:p14="http://schemas.microsoft.com/office/powerpoint/2010/main" val="1910564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4A408-7FD4-C39C-C8ED-5DAB8A15E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50078-3ADD-BB85-69BB-6750EE3EFD71}"/>
              </a:ext>
            </a:extLst>
          </p:cNvPr>
          <p:cNvSpPr>
            <a:spLocks noGrp="1"/>
          </p:cNvSpPr>
          <p:nvPr>
            <p:ph type="title"/>
          </p:nvPr>
        </p:nvSpPr>
        <p:spPr/>
        <p:txBody>
          <a:bodyPr/>
          <a:lstStyle/>
          <a:p>
            <a:r>
              <a:rPr lang="nl-NL" noProof="1"/>
              <a:t>Tegenstrijdigheden – afkortingen en vaktaal</a:t>
            </a:r>
          </a:p>
        </p:txBody>
      </p:sp>
      <p:sp>
        <p:nvSpPr>
          <p:cNvPr id="7" name="Content Placeholder 3">
            <a:extLst>
              <a:ext uri="{FF2B5EF4-FFF2-40B4-BE49-F238E27FC236}">
                <a16:creationId xmlns:a16="http://schemas.microsoft.com/office/drawing/2014/main" id="{19667FFB-6293-9ED6-3346-55917E1F8793}"/>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Wat voor de 1 een bekende uitdrukking is, is onbekend voor anderen.</a:t>
            </a:r>
          </a:p>
        </p:txBody>
      </p:sp>
      <p:sp>
        <p:nvSpPr>
          <p:cNvPr id="3" name="Text Placeholder 2">
            <a:extLst>
              <a:ext uri="{FF2B5EF4-FFF2-40B4-BE49-F238E27FC236}">
                <a16:creationId xmlns:a16="http://schemas.microsoft.com/office/drawing/2014/main" id="{76E47085-8B12-67C1-DD46-693FB82BF08B}"/>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29A59F5E-C78D-E6A6-0DD4-02B9B4C6FBB7}"/>
              </a:ext>
            </a:extLst>
          </p:cNvPr>
          <p:cNvSpPr>
            <a:spLocks noGrp="1"/>
          </p:cNvSpPr>
          <p:nvPr>
            <p:ph sz="half" idx="2"/>
          </p:nvPr>
        </p:nvSpPr>
        <p:spPr>
          <a:xfrm>
            <a:off x="839788" y="3447761"/>
            <a:ext cx="5157787" cy="3045114"/>
          </a:xfrm>
        </p:spPr>
        <p:txBody>
          <a:bodyPr/>
          <a:lstStyle/>
          <a:p>
            <a:r>
              <a:rPr lang="nl-NL" noProof="1"/>
              <a:t>De incrowd</a:t>
            </a:r>
          </a:p>
        </p:txBody>
      </p:sp>
      <p:sp>
        <p:nvSpPr>
          <p:cNvPr id="5" name="Text Placeholder 4">
            <a:extLst>
              <a:ext uri="{FF2B5EF4-FFF2-40B4-BE49-F238E27FC236}">
                <a16:creationId xmlns:a16="http://schemas.microsoft.com/office/drawing/2014/main" id="{F3E7E4FB-48AC-CA49-E9DF-502F43F8F3A5}"/>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2C06A450-5F3C-D74E-5026-4BC6178FFE8B}"/>
              </a:ext>
            </a:extLst>
          </p:cNvPr>
          <p:cNvSpPr>
            <a:spLocks noGrp="1"/>
          </p:cNvSpPr>
          <p:nvPr>
            <p:ph sz="quarter" idx="4"/>
          </p:nvPr>
        </p:nvSpPr>
        <p:spPr>
          <a:xfrm>
            <a:off x="6172200" y="3447761"/>
            <a:ext cx="5183188" cy="3045114"/>
          </a:xfrm>
        </p:spPr>
        <p:txBody>
          <a:bodyPr/>
          <a:lstStyle/>
          <a:p>
            <a:r>
              <a:rPr lang="nl-NL" noProof="1"/>
              <a:t>Mensen met taalachterstand</a:t>
            </a:r>
          </a:p>
        </p:txBody>
      </p:sp>
      <p:pic>
        <p:nvPicPr>
          <p:cNvPr id="8" name="Picture 7">
            <a:extLst>
              <a:ext uri="{FF2B5EF4-FFF2-40B4-BE49-F238E27FC236}">
                <a16:creationId xmlns:a16="http://schemas.microsoft.com/office/drawing/2014/main" id="{47B1118F-B7BC-72E3-0838-7A48382945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81849" y="4097566"/>
            <a:ext cx="627348" cy="580250"/>
          </a:xfrm>
          <a:prstGeom prst="rect">
            <a:avLst/>
          </a:prstGeom>
        </p:spPr>
      </p:pic>
      <p:pic>
        <p:nvPicPr>
          <p:cNvPr id="9" name="Picture 8">
            <a:extLst>
              <a:ext uri="{FF2B5EF4-FFF2-40B4-BE49-F238E27FC236}">
                <a16:creationId xmlns:a16="http://schemas.microsoft.com/office/drawing/2014/main" id="{55689C9B-2971-6B1A-4056-869E983947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20767" y="4500761"/>
            <a:ext cx="514463" cy="638775"/>
          </a:xfrm>
          <a:prstGeom prst="rect">
            <a:avLst/>
          </a:prstGeom>
        </p:spPr>
      </p:pic>
    </p:spTree>
    <p:extLst>
      <p:ext uri="{BB962C8B-B14F-4D97-AF65-F5344CB8AC3E}">
        <p14:creationId xmlns:p14="http://schemas.microsoft.com/office/powerpoint/2010/main" val="226880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5ACFA-C20C-D9CF-250E-49682D7C305A}"/>
              </a:ext>
            </a:extLst>
          </p:cNvPr>
          <p:cNvSpPr>
            <a:spLocks noGrp="1"/>
          </p:cNvSpPr>
          <p:nvPr>
            <p:ph type="title"/>
          </p:nvPr>
        </p:nvSpPr>
        <p:spPr>
          <a:xfrm>
            <a:off x="838200" y="-1325563"/>
            <a:ext cx="10515600" cy="1325563"/>
          </a:xfrm>
        </p:spPr>
        <p:txBody>
          <a:bodyPr/>
          <a:lstStyle/>
          <a:p>
            <a:r>
              <a:rPr lang="nl-NL" noProof="1"/>
              <a:t>Over Paul</a:t>
            </a:r>
          </a:p>
        </p:txBody>
      </p:sp>
      <p:pic>
        <p:nvPicPr>
          <p:cNvPr id="4" name="Picture 3" descr="Paul leunt met een voorzichtige glimlach tegen een meerpaal aan de Maas.">
            <a:extLst>
              <a:ext uri="{FF2B5EF4-FFF2-40B4-BE49-F238E27FC236}">
                <a16:creationId xmlns:a16="http://schemas.microsoft.com/office/drawing/2014/main" id="{47428C68-A4FA-EE61-EBBE-715803728B7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57687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92D90-1142-500A-DE49-2B5B2A3FBD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D04A0-FF5E-CE2D-EC2D-72BDBAE2AA22}"/>
              </a:ext>
            </a:extLst>
          </p:cNvPr>
          <p:cNvSpPr>
            <a:spLocks noGrp="1"/>
          </p:cNvSpPr>
          <p:nvPr>
            <p:ph type="title"/>
          </p:nvPr>
        </p:nvSpPr>
        <p:spPr/>
        <p:txBody>
          <a:bodyPr/>
          <a:lstStyle/>
          <a:p>
            <a:r>
              <a:rPr lang="nl-NL" noProof="1"/>
              <a:t>Tegenstrijdigheden – iconen</a:t>
            </a:r>
          </a:p>
        </p:txBody>
      </p:sp>
      <p:sp>
        <p:nvSpPr>
          <p:cNvPr id="7" name="Content Placeholder 3">
            <a:extLst>
              <a:ext uri="{FF2B5EF4-FFF2-40B4-BE49-F238E27FC236}">
                <a16:creationId xmlns:a16="http://schemas.microsoft.com/office/drawing/2014/main" id="{2BF1D692-7329-E5D1-0AB3-D9E7FE5B08D7}"/>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Iconen met een label versus iconen zonder label.</a:t>
            </a:r>
          </a:p>
        </p:txBody>
      </p:sp>
      <p:sp>
        <p:nvSpPr>
          <p:cNvPr id="3" name="Text Placeholder 2">
            <a:extLst>
              <a:ext uri="{FF2B5EF4-FFF2-40B4-BE49-F238E27FC236}">
                <a16:creationId xmlns:a16="http://schemas.microsoft.com/office/drawing/2014/main" id="{4485B7D7-2E2F-F725-3B5D-343CE6F37248}"/>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B1DC936D-D36D-C269-1F6E-10387A468853}"/>
              </a:ext>
            </a:extLst>
          </p:cNvPr>
          <p:cNvSpPr>
            <a:spLocks noGrp="1"/>
          </p:cNvSpPr>
          <p:nvPr>
            <p:ph sz="half" idx="2"/>
          </p:nvPr>
        </p:nvSpPr>
        <p:spPr>
          <a:xfrm>
            <a:off x="839788" y="3447761"/>
            <a:ext cx="5157787" cy="3045114"/>
          </a:xfrm>
        </p:spPr>
        <p:txBody>
          <a:bodyPr/>
          <a:lstStyle/>
          <a:p>
            <a:r>
              <a:rPr lang="nl-NL" noProof="1"/>
              <a:t>Designers</a:t>
            </a:r>
          </a:p>
        </p:txBody>
      </p:sp>
      <p:sp>
        <p:nvSpPr>
          <p:cNvPr id="5" name="Text Placeholder 4">
            <a:extLst>
              <a:ext uri="{FF2B5EF4-FFF2-40B4-BE49-F238E27FC236}">
                <a16:creationId xmlns:a16="http://schemas.microsoft.com/office/drawing/2014/main" id="{BF993DDC-5778-FF39-1955-5756A2023F4B}"/>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0599CF8A-BBE2-612C-2E9A-FC65ED6C2167}"/>
              </a:ext>
            </a:extLst>
          </p:cNvPr>
          <p:cNvSpPr>
            <a:spLocks noGrp="1"/>
          </p:cNvSpPr>
          <p:nvPr>
            <p:ph sz="quarter" idx="4"/>
          </p:nvPr>
        </p:nvSpPr>
        <p:spPr>
          <a:xfrm>
            <a:off x="6172200" y="3447761"/>
            <a:ext cx="5183188" cy="3045114"/>
          </a:xfrm>
        </p:spPr>
        <p:txBody>
          <a:bodyPr/>
          <a:lstStyle/>
          <a:p>
            <a:r>
              <a:rPr lang="nl-NL" noProof="1"/>
              <a:t>Mensen die een plaatje niet snappen</a:t>
            </a:r>
          </a:p>
          <a:p>
            <a:endParaRPr lang="nl-NL" noProof="1"/>
          </a:p>
        </p:txBody>
      </p:sp>
      <p:pic>
        <p:nvPicPr>
          <p:cNvPr id="8" name="Picture 7">
            <a:extLst>
              <a:ext uri="{FF2B5EF4-FFF2-40B4-BE49-F238E27FC236}">
                <a16:creationId xmlns:a16="http://schemas.microsoft.com/office/drawing/2014/main" id="{BBCC8C09-84F3-C1F8-BDA9-AFB63044C8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8168" y="4210855"/>
            <a:ext cx="627348" cy="580250"/>
          </a:xfrm>
          <a:prstGeom prst="rect">
            <a:avLst/>
          </a:prstGeom>
        </p:spPr>
      </p:pic>
      <p:pic>
        <p:nvPicPr>
          <p:cNvPr id="9" name="Picture 8">
            <a:extLst>
              <a:ext uri="{FF2B5EF4-FFF2-40B4-BE49-F238E27FC236}">
                <a16:creationId xmlns:a16="http://schemas.microsoft.com/office/drawing/2014/main" id="{48471D91-B47E-8C70-BD9E-2C42C072EE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03386" y="4528537"/>
            <a:ext cx="514463" cy="638775"/>
          </a:xfrm>
          <a:prstGeom prst="rect">
            <a:avLst/>
          </a:prstGeom>
        </p:spPr>
      </p:pic>
    </p:spTree>
    <p:extLst>
      <p:ext uri="{BB962C8B-B14F-4D97-AF65-F5344CB8AC3E}">
        <p14:creationId xmlns:p14="http://schemas.microsoft.com/office/powerpoint/2010/main" val="162745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4A5E-2857-BF92-1C09-53127860079E}"/>
              </a:ext>
            </a:extLst>
          </p:cNvPr>
          <p:cNvSpPr txBox="1">
            <a:spLocks noGrp="1"/>
          </p:cNvSpPr>
          <p:nvPr>
            <p:ph type="title" idx="4294967295"/>
          </p:nvPr>
        </p:nvSpPr>
        <p:spPr>
          <a:xfrm>
            <a:off x="-1" y="-733119"/>
            <a:ext cx="12192000" cy="733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Toronto Subway" panose="020B06020202030203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1">
                <a:ln>
                  <a:noFill/>
                </a:ln>
                <a:solidFill>
                  <a:schemeClr val="tx1"/>
                </a:solidFill>
                <a:effectLst/>
                <a:uLnTx/>
                <a:uFillTx/>
                <a:latin typeface="Toronto Subway" panose="020B0602020203020304" pitchFamily="34" charset="77"/>
                <a:ea typeface="+mj-ea"/>
                <a:cs typeface="+mj-cs"/>
              </a:rPr>
              <a:t>sidenote (iconen) – cowboyhoed 1</a:t>
            </a:r>
          </a:p>
        </p:txBody>
      </p:sp>
      <p:pic>
        <p:nvPicPr>
          <p:cNvPr id="3" name="Picture 2" descr="Screenshot van de Albert Heijn webshop. Te zien is de card om een zak krieltjes toe te voegen.">
            <a:extLst>
              <a:ext uri="{FF2B5EF4-FFF2-40B4-BE49-F238E27FC236}">
                <a16:creationId xmlns:a16="http://schemas.microsoft.com/office/drawing/2014/main" id="{DBF5CD9E-C137-8B65-4661-8E26079DA0B8}"/>
              </a:ext>
            </a:extLst>
          </p:cNvPr>
          <p:cNvPicPr>
            <a:picLocks noChangeAspect="1"/>
          </p:cNvPicPr>
          <p:nvPr/>
        </p:nvPicPr>
        <p:blipFill>
          <a:blip r:embed="rId3"/>
          <a:stretch>
            <a:fillRect/>
          </a:stretch>
        </p:blipFill>
        <p:spPr>
          <a:xfrm>
            <a:off x="1284063" y="0"/>
            <a:ext cx="5561671" cy="6858000"/>
          </a:xfrm>
          <a:prstGeom prst="rect">
            <a:avLst/>
          </a:prstGeom>
        </p:spPr>
      </p:pic>
      <p:sp>
        <p:nvSpPr>
          <p:cNvPr id="5" name="Content Placeholder 3">
            <a:extLst>
              <a:ext uri="{FF2B5EF4-FFF2-40B4-BE49-F238E27FC236}">
                <a16:creationId xmlns:a16="http://schemas.microsoft.com/office/drawing/2014/main" id="{863CDFCD-AB1C-675E-725B-34FC668E7BE9}"/>
              </a:ext>
            </a:extLst>
          </p:cNvPr>
          <p:cNvSpPr txBox="1">
            <a:spLocks/>
          </p:cNvSpPr>
          <p:nvPr/>
        </p:nvSpPr>
        <p:spPr>
          <a:xfrm>
            <a:off x="5766816" y="6176963"/>
            <a:ext cx="6111240" cy="451104"/>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nl-NL" noProof="1"/>
              <a:t>presentatie </a:t>
            </a:r>
            <a:r>
              <a:rPr lang="nl-NL" noProof="1">
                <a:hlinkClick r:id="rId4"/>
              </a:rPr>
              <a:t>Anouk Butterlin (NCDT 2023)</a:t>
            </a:r>
            <a:endParaRPr lang="nl-NL" noProof="1"/>
          </a:p>
        </p:txBody>
      </p:sp>
    </p:spTree>
    <p:extLst>
      <p:ext uri="{BB962C8B-B14F-4D97-AF65-F5344CB8AC3E}">
        <p14:creationId xmlns:p14="http://schemas.microsoft.com/office/powerpoint/2010/main" val="117391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A395F-CB13-946D-CE93-D9C02FB90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86DE0-0689-5B2E-0E14-D373B9541827}"/>
              </a:ext>
            </a:extLst>
          </p:cNvPr>
          <p:cNvSpPr txBox="1">
            <a:spLocks noGrp="1"/>
          </p:cNvSpPr>
          <p:nvPr>
            <p:ph type="title" idx="4294967295"/>
          </p:nvPr>
        </p:nvSpPr>
        <p:spPr>
          <a:xfrm>
            <a:off x="-1" y="-719052"/>
            <a:ext cx="12192000" cy="7190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Toronto Subway" panose="020B06020202030203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1">
                <a:ln>
                  <a:noFill/>
                </a:ln>
                <a:solidFill>
                  <a:schemeClr val="tx1"/>
                </a:solidFill>
                <a:effectLst/>
                <a:uLnTx/>
                <a:uFillTx/>
                <a:latin typeface="Toronto Subway" panose="020B0602020203020304" pitchFamily="34" charset="77"/>
                <a:ea typeface="+mj-ea"/>
                <a:cs typeface="+mj-cs"/>
              </a:rPr>
              <a:t>sidenote (iconen) – cowboyhoed 2</a:t>
            </a:r>
          </a:p>
        </p:txBody>
      </p:sp>
      <p:pic>
        <p:nvPicPr>
          <p:cNvPr id="5" name="Picture 4" descr="Een blauwe cirkel met een lijntekening die een prullenbak moet voorstellen, maar misschien ook een varkensneus is, of een Amerikaans stopcontact, of een mannetje met een hoed op.&#10;">
            <a:extLst>
              <a:ext uri="{FF2B5EF4-FFF2-40B4-BE49-F238E27FC236}">
                <a16:creationId xmlns:a16="http://schemas.microsoft.com/office/drawing/2014/main" id="{BE4C63CA-5902-9F8A-271F-19B03A533542}"/>
              </a:ext>
            </a:extLst>
          </p:cNvPr>
          <p:cNvPicPr>
            <a:picLocks noChangeAspect="1"/>
          </p:cNvPicPr>
          <p:nvPr/>
        </p:nvPicPr>
        <p:blipFill>
          <a:blip r:embed="rId3"/>
          <a:stretch>
            <a:fillRect/>
          </a:stretch>
        </p:blipFill>
        <p:spPr>
          <a:xfrm>
            <a:off x="4046916" y="302655"/>
            <a:ext cx="4098166" cy="3810014"/>
          </a:xfrm>
          <a:prstGeom prst="rect">
            <a:avLst/>
          </a:prstGeom>
        </p:spPr>
      </p:pic>
      <p:sp>
        <p:nvSpPr>
          <p:cNvPr id="3" name="TextBox 2">
            <a:extLst>
              <a:ext uri="{FF2B5EF4-FFF2-40B4-BE49-F238E27FC236}">
                <a16:creationId xmlns:a16="http://schemas.microsoft.com/office/drawing/2014/main" id="{39C8B15D-7960-D5E7-7470-67BEA585ED13}"/>
              </a:ext>
            </a:extLst>
          </p:cNvPr>
          <p:cNvSpPr txBox="1"/>
          <p:nvPr/>
        </p:nvSpPr>
        <p:spPr>
          <a:xfrm>
            <a:off x="1697978" y="4112669"/>
            <a:ext cx="8796042" cy="1077218"/>
          </a:xfrm>
          <a:prstGeom prst="rect">
            <a:avLst/>
          </a:prstGeom>
          <a:noFill/>
        </p:spPr>
        <p:txBody>
          <a:bodyPr wrap="square" rtlCol="0">
            <a:spAutoFit/>
          </a:bodyPr>
          <a:lstStyle/>
          <a:p>
            <a:pPr algn="ctr"/>
            <a:r>
              <a:rPr lang="nl-NL" sz="3200" noProof="1"/>
              <a:t>“Oh, wat is dat? Oh wacht even. Dat tekentje. </a:t>
            </a:r>
            <a:br>
              <a:rPr lang="nl-NL" sz="3200" noProof="1"/>
            </a:br>
            <a:r>
              <a:rPr lang="nl-NL" sz="3200" noProof="1"/>
              <a:t>Dat lijkt wel een mannetje met een hoed op.”</a:t>
            </a:r>
            <a:endParaRPr lang="nl-NL" sz="3200" noProof="1">
              <a:latin typeface="Helvetica" pitchFamily="2" charset="0"/>
            </a:endParaRPr>
          </a:p>
        </p:txBody>
      </p:sp>
      <p:sp>
        <p:nvSpPr>
          <p:cNvPr id="7" name="Content Placeholder 3">
            <a:extLst>
              <a:ext uri="{FF2B5EF4-FFF2-40B4-BE49-F238E27FC236}">
                <a16:creationId xmlns:a16="http://schemas.microsoft.com/office/drawing/2014/main" id="{8166A415-E7F8-DD3D-1DBA-AE1C73452A23}"/>
              </a:ext>
            </a:extLst>
          </p:cNvPr>
          <p:cNvSpPr txBox="1">
            <a:spLocks/>
          </p:cNvSpPr>
          <p:nvPr/>
        </p:nvSpPr>
        <p:spPr>
          <a:xfrm>
            <a:off x="5766816" y="6176963"/>
            <a:ext cx="6111240" cy="451104"/>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nl-NL" noProof="1"/>
              <a:t>presentatie </a:t>
            </a:r>
            <a:r>
              <a:rPr lang="nl-NL" noProof="1">
                <a:hlinkClick r:id="rId4"/>
              </a:rPr>
              <a:t>Anouk Butterlin (NCDT 2023)</a:t>
            </a:r>
            <a:endParaRPr lang="nl-NL" noProof="1"/>
          </a:p>
        </p:txBody>
      </p:sp>
    </p:spTree>
    <p:extLst>
      <p:ext uri="{BB962C8B-B14F-4D97-AF65-F5344CB8AC3E}">
        <p14:creationId xmlns:p14="http://schemas.microsoft.com/office/powerpoint/2010/main" val="269516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253F3-DFE5-D7FB-B76B-0291558D2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26C14-95D5-6C38-0010-37DE1C70F30D}"/>
              </a:ext>
            </a:extLst>
          </p:cNvPr>
          <p:cNvSpPr txBox="1">
            <a:spLocks noGrp="1"/>
          </p:cNvSpPr>
          <p:nvPr>
            <p:ph type="title" idx="4294967295"/>
          </p:nvPr>
        </p:nvSpPr>
        <p:spPr>
          <a:xfrm>
            <a:off x="0" y="-1275286"/>
            <a:ext cx="12192000" cy="12752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Toronto Subway" panose="020B06020202030203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1">
                <a:ln>
                  <a:noFill/>
                </a:ln>
                <a:solidFill>
                  <a:schemeClr val="tx1"/>
                </a:solidFill>
                <a:effectLst/>
                <a:uLnTx/>
                <a:uFillTx/>
                <a:latin typeface="Toronto Subway" panose="020B0602020203020304" pitchFamily="34" charset="77"/>
                <a:ea typeface="+mj-ea"/>
                <a:cs typeface="+mj-cs"/>
              </a:rPr>
              <a:t>sidenote (iconen) – is het een hamburgermenu?</a:t>
            </a:r>
          </a:p>
        </p:txBody>
      </p:sp>
      <p:pic>
        <p:nvPicPr>
          <p:cNvPr id="5" name="Picture 4" descr="3 horizontale zwarte strepen onder elkaar.">
            <a:extLst>
              <a:ext uri="{FF2B5EF4-FFF2-40B4-BE49-F238E27FC236}">
                <a16:creationId xmlns:a16="http://schemas.microsoft.com/office/drawing/2014/main" id="{F6ECB386-616F-4B11-02D6-E6C4047006CA}"/>
              </a:ext>
            </a:extLst>
          </p:cNvPr>
          <p:cNvPicPr>
            <a:picLocks noChangeAspect="1"/>
          </p:cNvPicPr>
          <p:nvPr/>
        </p:nvPicPr>
        <p:blipFill>
          <a:blip r:embed="rId2"/>
          <a:stretch>
            <a:fillRect/>
          </a:stretch>
        </p:blipFill>
        <p:spPr>
          <a:xfrm>
            <a:off x="4597400" y="2413000"/>
            <a:ext cx="2997200" cy="2032000"/>
          </a:xfrm>
          <a:prstGeom prst="rect">
            <a:avLst/>
          </a:prstGeom>
        </p:spPr>
      </p:pic>
    </p:spTree>
    <p:extLst>
      <p:ext uri="{BB962C8B-B14F-4D97-AF65-F5344CB8AC3E}">
        <p14:creationId xmlns:p14="http://schemas.microsoft.com/office/powerpoint/2010/main" val="322748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C384F-68C0-4233-E1C3-BCFF5DBB9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CFA0D-96A7-7F7C-4625-0C44BF48F4F8}"/>
              </a:ext>
            </a:extLst>
          </p:cNvPr>
          <p:cNvSpPr txBox="1">
            <a:spLocks noGrp="1"/>
          </p:cNvSpPr>
          <p:nvPr>
            <p:ph type="title" idx="4294967295"/>
          </p:nvPr>
        </p:nvSpPr>
        <p:spPr>
          <a:xfrm>
            <a:off x="-1" y="-719052"/>
            <a:ext cx="12192000" cy="7190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Toronto Subway" panose="020B06020202030203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000" b="0" i="0" u="none" strike="noStrike" kern="1200" cap="none" spc="0" normalizeH="0" baseline="0" noProof="1">
                <a:ln>
                  <a:noFill/>
                </a:ln>
                <a:solidFill>
                  <a:schemeClr val="tx1"/>
                </a:solidFill>
                <a:effectLst/>
                <a:uLnTx/>
                <a:uFillTx/>
                <a:latin typeface="Toronto Subway" panose="020B0602020203020304" pitchFamily="34" charset="77"/>
                <a:ea typeface="+mj-ea"/>
                <a:cs typeface="+mj-cs"/>
              </a:rPr>
              <a:t>sidenote (iconen) – nee, fout. Het is een frikandelmenu</a:t>
            </a:r>
          </a:p>
        </p:txBody>
      </p:sp>
      <p:pic>
        <p:nvPicPr>
          <p:cNvPr id="4" name="Picture 3" descr="3 frikandellen onder elkaar.">
            <a:extLst>
              <a:ext uri="{FF2B5EF4-FFF2-40B4-BE49-F238E27FC236}">
                <a16:creationId xmlns:a16="http://schemas.microsoft.com/office/drawing/2014/main" id="{42C3C133-29A3-4D27-B16E-E87AB16A0F89}"/>
              </a:ext>
            </a:extLst>
          </p:cNvPr>
          <p:cNvPicPr>
            <a:picLocks noChangeAspect="1"/>
          </p:cNvPicPr>
          <p:nvPr/>
        </p:nvPicPr>
        <p:blipFill>
          <a:blip r:embed="rId2"/>
          <a:stretch>
            <a:fillRect/>
          </a:stretch>
        </p:blipFill>
        <p:spPr>
          <a:xfrm>
            <a:off x="4597400" y="2413000"/>
            <a:ext cx="2997200" cy="2032000"/>
          </a:xfrm>
          <a:prstGeom prst="rect">
            <a:avLst/>
          </a:prstGeom>
        </p:spPr>
      </p:pic>
    </p:spTree>
    <p:extLst>
      <p:ext uri="{BB962C8B-B14F-4D97-AF65-F5344CB8AC3E}">
        <p14:creationId xmlns:p14="http://schemas.microsoft.com/office/powerpoint/2010/main" val="45368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33C1-A213-C2F1-FADC-FEABB303C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EBCAC-BBD0-5D27-F556-B4EA7EA81013}"/>
              </a:ext>
            </a:extLst>
          </p:cNvPr>
          <p:cNvSpPr>
            <a:spLocks noGrp="1"/>
          </p:cNvSpPr>
          <p:nvPr>
            <p:ph type="title"/>
          </p:nvPr>
        </p:nvSpPr>
        <p:spPr/>
        <p:txBody>
          <a:bodyPr/>
          <a:lstStyle/>
          <a:p>
            <a:r>
              <a:rPr lang="nl-NL" noProof="1"/>
              <a:t>Tegenstrijdigheden – infinite scroll</a:t>
            </a:r>
          </a:p>
        </p:txBody>
      </p:sp>
      <p:sp>
        <p:nvSpPr>
          <p:cNvPr id="7" name="Content Placeholder 3">
            <a:extLst>
              <a:ext uri="{FF2B5EF4-FFF2-40B4-BE49-F238E27FC236}">
                <a16:creationId xmlns:a16="http://schemas.microsoft.com/office/drawing/2014/main" id="{D9984C89-06B8-67D0-0C81-0A0282954B96}"/>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De inhoud op de pagina gaat maar door en door.</a:t>
            </a:r>
          </a:p>
        </p:txBody>
      </p:sp>
      <p:sp>
        <p:nvSpPr>
          <p:cNvPr id="3" name="Text Placeholder 2">
            <a:extLst>
              <a:ext uri="{FF2B5EF4-FFF2-40B4-BE49-F238E27FC236}">
                <a16:creationId xmlns:a16="http://schemas.microsoft.com/office/drawing/2014/main" id="{4BD80769-D63C-2875-E0C3-46C834880BFC}"/>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124BB949-B88D-855F-2A3C-FB1CBC538669}"/>
              </a:ext>
            </a:extLst>
          </p:cNvPr>
          <p:cNvSpPr>
            <a:spLocks noGrp="1"/>
          </p:cNvSpPr>
          <p:nvPr>
            <p:ph sz="half" idx="2"/>
          </p:nvPr>
        </p:nvSpPr>
        <p:spPr>
          <a:xfrm>
            <a:off x="839788" y="3447761"/>
            <a:ext cx="5157787" cy="3045114"/>
          </a:xfrm>
        </p:spPr>
        <p:txBody>
          <a:bodyPr/>
          <a:lstStyle/>
          <a:p>
            <a:r>
              <a:rPr lang="nl-NL" noProof="1"/>
              <a:t>Mensen met een clicker</a:t>
            </a:r>
          </a:p>
        </p:txBody>
      </p:sp>
      <p:sp>
        <p:nvSpPr>
          <p:cNvPr id="5" name="Text Placeholder 4">
            <a:extLst>
              <a:ext uri="{FF2B5EF4-FFF2-40B4-BE49-F238E27FC236}">
                <a16:creationId xmlns:a16="http://schemas.microsoft.com/office/drawing/2014/main" id="{F15A8CD2-BB61-272D-5EE4-F2BB2679EAE3}"/>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A69BCDC7-1533-B225-FA87-D98767706092}"/>
              </a:ext>
            </a:extLst>
          </p:cNvPr>
          <p:cNvSpPr>
            <a:spLocks noGrp="1"/>
          </p:cNvSpPr>
          <p:nvPr>
            <p:ph sz="quarter" idx="4"/>
          </p:nvPr>
        </p:nvSpPr>
        <p:spPr>
          <a:xfrm>
            <a:off x="6172200" y="3447761"/>
            <a:ext cx="5183188" cy="3045114"/>
          </a:xfrm>
        </p:spPr>
        <p:txBody>
          <a:bodyPr/>
          <a:lstStyle/>
          <a:p>
            <a:r>
              <a:rPr lang="nl-NL" noProof="1"/>
              <a:t>Mensen die overzicht willen</a:t>
            </a:r>
          </a:p>
        </p:txBody>
      </p:sp>
      <p:pic>
        <p:nvPicPr>
          <p:cNvPr id="8" name="Picture 7">
            <a:extLst>
              <a:ext uri="{FF2B5EF4-FFF2-40B4-BE49-F238E27FC236}">
                <a16:creationId xmlns:a16="http://schemas.microsoft.com/office/drawing/2014/main" id="{93CFDD85-FA74-6655-0B76-87FC34FB86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30401" y="4271212"/>
            <a:ext cx="627348" cy="580250"/>
          </a:xfrm>
          <a:prstGeom prst="rect">
            <a:avLst/>
          </a:prstGeom>
        </p:spPr>
      </p:pic>
      <p:pic>
        <p:nvPicPr>
          <p:cNvPr id="9" name="Picture 8">
            <a:extLst>
              <a:ext uri="{FF2B5EF4-FFF2-40B4-BE49-F238E27FC236}">
                <a16:creationId xmlns:a16="http://schemas.microsoft.com/office/drawing/2014/main" id="{53D1347B-1B14-E15C-D6B4-7089E6A380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6155" y="4190219"/>
            <a:ext cx="514463" cy="638775"/>
          </a:xfrm>
          <a:prstGeom prst="rect">
            <a:avLst/>
          </a:prstGeom>
        </p:spPr>
      </p:pic>
    </p:spTree>
    <p:extLst>
      <p:ext uri="{BB962C8B-B14F-4D97-AF65-F5344CB8AC3E}">
        <p14:creationId xmlns:p14="http://schemas.microsoft.com/office/powerpoint/2010/main" val="628578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D307CB-D4E9-D7D0-E1C7-D08E4F01E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179FE-4CCF-D8B0-9B5B-233C11DC1083}"/>
              </a:ext>
            </a:extLst>
          </p:cNvPr>
          <p:cNvSpPr>
            <a:spLocks noGrp="1"/>
          </p:cNvSpPr>
          <p:nvPr>
            <p:ph type="title"/>
          </p:nvPr>
        </p:nvSpPr>
        <p:spPr/>
        <p:txBody>
          <a:bodyPr/>
          <a:lstStyle/>
          <a:p>
            <a:r>
              <a:rPr lang="nl-NL" noProof="1"/>
              <a:t>Tegenstrijdigheden – captchas</a:t>
            </a:r>
          </a:p>
        </p:txBody>
      </p:sp>
      <p:sp>
        <p:nvSpPr>
          <p:cNvPr id="7" name="Content Placeholder 3">
            <a:extLst>
              <a:ext uri="{FF2B5EF4-FFF2-40B4-BE49-F238E27FC236}">
                <a16:creationId xmlns:a16="http://schemas.microsoft.com/office/drawing/2014/main" id="{4289586D-95DC-AD18-E97B-026156C2D8FF}"/>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Visuele, audio-, tijdgevoelige-, puzzle- captchas.</a:t>
            </a:r>
          </a:p>
        </p:txBody>
      </p:sp>
      <p:sp>
        <p:nvSpPr>
          <p:cNvPr id="3" name="Text Placeholder 2">
            <a:extLst>
              <a:ext uri="{FF2B5EF4-FFF2-40B4-BE49-F238E27FC236}">
                <a16:creationId xmlns:a16="http://schemas.microsoft.com/office/drawing/2014/main" id="{09BDF4D0-852E-59F5-E34D-535ADAA65205}"/>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B2763A3D-06B7-1320-109E-7F6C54E9BC01}"/>
              </a:ext>
            </a:extLst>
          </p:cNvPr>
          <p:cNvSpPr>
            <a:spLocks noGrp="1"/>
          </p:cNvSpPr>
          <p:nvPr>
            <p:ph sz="half" idx="2"/>
          </p:nvPr>
        </p:nvSpPr>
        <p:spPr>
          <a:xfrm>
            <a:off x="839788" y="3447761"/>
            <a:ext cx="5157787" cy="3045114"/>
          </a:xfrm>
        </p:spPr>
        <p:txBody>
          <a:bodyPr/>
          <a:lstStyle/>
          <a:p>
            <a:r>
              <a:rPr lang="nl-NL" noProof="1"/>
              <a:t>Systeembeheerders </a:t>
            </a:r>
          </a:p>
        </p:txBody>
      </p:sp>
      <p:sp>
        <p:nvSpPr>
          <p:cNvPr id="5" name="Text Placeholder 4">
            <a:extLst>
              <a:ext uri="{FF2B5EF4-FFF2-40B4-BE49-F238E27FC236}">
                <a16:creationId xmlns:a16="http://schemas.microsoft.com/office/drawing/2014/main" id="{8DA6B17A-A0D9-F68D-034D-BBA94AA19EC2}"/>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91F3C8B9-33E1-6ACB-CC81-EF2D8BA3D5AD}"/>
              </a:ext>
            </a:extLst>
          </p:cNvPr>
          <p:cNvSpPr>
            <a:spLocks noGrp="1"/>
          </p:cNvSpPr>
          <p:nvPr>
            <p:ph sz="quarter" idx="4"/>
          </p:nvPr>
        </p:nvSpPr>
        <p:spPr>
          <a:xfrm>
            <a:off x="6172200" y="3447761"/>
            <a:ext cx="5183188" cy="3045114"/>
          </a:xfrm>
        </p:spPr>
        <p:txBody>
          <a:bodyPr/>
          <a:lstStyle/>
          <a:p>
            <a:r>
              <a:rPr lang="nl-NL" noProof="1"/>
              <a:t>De meeste mensen</a:t>
            </a:r>
          </a:p>
        </p:txBody>
      </p:sp>
      <p:pic>
        <p:nvPicPr>
          <p:cNvPr id="8" name="Picture 7">
            <a:extLst>
              <a:ext uri="{FF2B5EF4-FFF2-40B4-BE49-F238E27FC236}">
                <a16:creationId xmlns:a16="http://schemas.microsoft.com/office/drawing/2014/main" id="{CA68D3C9-0B15-0362-177E-5A2519BB31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89942" y="4178487"/>
            <a:ext cx="627348" cy="580250"/>
          </a:xfrm>
          <a:prstGeom prst="rect">
            <a:avLst/>
          </a:prstGeom>
        </p:spPr>
      </p:pic>
      <p:pic>
        <p:nvPicPr>
          <p:cNvPr id="9" name="Picture 8">
            <a:extLst>
              <a:ext uri="{FF2B5EF4-FFF2-40B4-BE49-F238E27FC236}">
                <a16:creationId xmlns:a16="http://schemas.microsoft.com/office/drawing/2014/main" id="{EC5D992B-1C5F-4082-FBF4-D84AFC7E73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57143" y="4360412"/>
            <a:ext cx="514463" cy="638775"/>
          </a:xfrm>
          <a:prstGeom prst="rect">
            <a:avLst/>
          </a:prstGeom>
        </p:spPr>
      </p:pic>
    </p:spTree>
    <p:extLst>
      <p:ext uri="{BB962C8B-B14F-4D97-AF65-F5344CB8AC3E}">
        <p14:creationId xmlns:p14="http://schemas.microsoft.com/office/powerpoint/2010/main" val="497840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F3276-1560-B0A3-4207-7225D8C64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E290C-AAA5-82BB-99A8-E7139679FC22}"/>
              </a:ext>
            </a:extLst>
          </p:cNvPr>
          <p:cNvSpPr>
            <a:spLocks noGrp="1"/>
          </p:cNvSpPr>
          <p:nvPr>
            <p:ph type="title"/>
          </p:nvPr>
        </p:nvSpPr>
        <p:spPr/>
        <p:txBody>
          <a:bodyPr/>
          <a:lstStyle/>
          <a:p>
            <a:r>
              <a:rPr lang="nl-NL" noProof="1"/>
              <a:t>Tegenstrijdigheden – 1 vraag per pagina</a:t>
            </a:r>
          </a:p>
        </p:txBody>
      </p:sp>
      <p:sp>
        <p:nvSpPr>
          <p:cNvPr id="7" name="Content Placeholder 3">
            <a:extLst>
              <a:ext uri="{FF2B5EF4-FFF2-40B4-BE49-F238E27FC236}">
                <a16:creationId xmlns:a16="http://schemas.microsoft.com/office/drawing/2014/main" id="{347A5212-EA29-E3E0-A388-AC4AC358E9E2}"/>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Wizards en stapsgewijze formulieren knippen een proces op in onderdelen.</a:t>
            </a:r>
          </a:p>
        </p:txBody>
      </p:sp>
      <p:sp>
        <p:nvSpPr>
          <p:cNvPr id="3" name="Text Placeholder 2">
            <a:extLst>
              <a:ext uri="{FF2B5EF4-FFF2-40B4-BE49-F238E27FC236}">
                <a16:creationId xmlns:a16="http://schemas.microsoft.com/office/drawing/2014/main" id="{54AABC69-DB74-78AE-77D6-0600A32CBFF8}"/>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B787A99C-AD82-9918-3508-2FAFD93597CE}"/>
              </a:ext>
            </a:extLst>
          </p:cNvPr>
          <p:cNvSpPr>
            <a:spLocks noGrp="1"/>
          </p:cNvSpPr>
          <p:nvPr>
            <p:ph sz="half" idx="2"/>
          </p:nvPr>
        </p:nvSpPr>
        <p:spPr>
          <a:xfrm>
            <a:off x="839788" y="3447761"/>
            <a:ext cx="5157787" cy="3045114"/>
          </a:xfrm>
        </p:spPr>
        <p:txBody>
          <a:bodyPr/>
          <a:lstStyle/>
          <a:p>
            <a:r>
              <a:rPr lang="nl-NL" noProof="1"/>
              <a:t>Gebruikers die niet graag overweldigd worden </a:t>
            </a:r>
          </a:p>
        </p:txBody>
      </p:sp>
      <p:sp>
        <p:nvSpPr>
          <p:cNvPr id="5" name="Text Placeholder 4">
            <a:extLst>
              <a:ext uri="{FF2B5EF4-FFF2-40B4-BE49-F238E27FC236}">
                <a16:creationId xmlns:a16="http://schemas.microsoft.com/office/drawing/2014/main" id="{73C097DA-FB67-EDA2-5E1D-C986A158FF94}"/>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D90ED86A-6434-C2C1-CCC0-390B74014841}"/>
              </a:ext>
            </a:extLst>
          </p:cNvPr>
          <p:cNvSpPr>
            <a:spLocks noGrp="1"/>
          </p:cNvSpPr>
          <p:nvPr>
            <p:ph sz="quarter" idx="4"/>
          </p:nvPr>
        </p:nvSpPr>
        <p:spPr>
          <a:xfrm>
            <a:off x="6172200" y="3447761"/>
            <a:ext cx="5183188" cy="3045114"/>
          </a:xfrm>
        </p:spPr>
        <p:txBody>
          <a:bodyPr/>
          <a:lstStyle/>
          <a:p>
            <a:r>
              <a:rPr lang="nl-NL" noProof="1"/>
              <a:t>Mensen die overzicht willen</a:t>
            </a:r>
          </a:p>
        </p:txBody>
      </p:sp>
      <p:pic>
        <p:nvPicPr>
          <p:cNvPr id="8" name="Picture 7">
            <a:extLst>
              <a:ext uri="{FF2B5EF4-FFF2-40B4-BE49-F238E27FC236}">
                <a16:creationId xmlns:a16="http://schemas.microsoft.com/office/drawing/2014/main" id="{1D14F56B-F2F7-122B-7756-062E1691B4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8157" y="4680193"/>
            <a:ext cx="627348" cy="580250"/>
          </a:xfrm>
          <a:prstGeom prst="rect">
            <a:avLst/>
          </a:prstGeom>
        </p:spPr>
      </p:pic>
      <p:pic>
        <p:nvPicPr>
          <p:cNvPr id="9" name="Picture 8">
            <a:extLst>
              <a:ext uri="{FF2B5EF4-FFF2-40B4-BE49-F238E27FC236}">
                <a16:creationId xmlns:a16="http://schemas.microsoft.com/office/drawing/2014/main" id="{CDCB5BAD-7542-B7E5-8FA5-A788FCC6F9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6155" y="4847924"/>
            <a:ext cx="514463" cy="638775"/>
          </a:xfrm>
          <a:prstGeom prst="rect">
            <a:avLst/>
          </a:prstGeom>
        </p:spPr>
      </p:pic>
    </p:spTree>
    <p:extLst>
      <p:ext uri="{BB962C8B-B14F-4D97-AF65-F5344CB8AC3E}">
        <p14:creationId xmlns:p14="http://schemas.microsoft.com/office/powerpoint/2010/main" val="2911257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D367D9-1C0D-6A9C-65D9-0163AE049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814A4-AA2D-1078-32DB-2899DAD9369C}"/>
              </a:ext>
            </a:extLst>
          </p:cNvPr>
          <p:cNvSpPr>
            <a:spLocks noGrp="1"/>
          </p:cNvSpPr>
          <p:nvPr>
            <p:ph type="title"/>
          </p:nvPr>
        </p:nvSpPr>
        <p:spPr/>
        <p:txBody>
          <a:bodyPr/>
          <a:lstStyle/>
          <a:p>
            <a:r>
              <a:rPr lang="nl-NL" noProof="1"/>
              <a:t>Tegenstrijdigheden – timeouts</a:t>
            </a:r>
          </a:p>
        </p:txBody>
      </p:sp>
      <p:sp>
        <p:nvSpPr>
          <p:cNvPr id="7" name="Content Placeholder 3">
            <a:extLst>
              <a:ext uri="{FF2B5EF4-FFF2-40B4-BE49-F238E27FC236}">
                <a16:creationId xmlns:a16="http://schemas.microsoft.com/office/drawing/2014/main" id="{530A0A2A-83B5-AEFD-9BB7-232E7153A33B}"/>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Een gebruikerssessie verloopt na een bepaalde tijd.</a:t>
            </a:r>
          </a:p>
        </p:txBody>
      </p:sp>
      <p:sp>
        <p:nvSpPr>
          <p:cNvPr id="3" name="Text Placeholder 2">
            <a:extLst>
              <a:ext uri="{FF2B5EF4-FFF2-40B4-BE49-F238E27FC236}">
                <a16:creationId xmlns:a16="http://schemas.microsoft.com/office/drawing/2014/main" id="{4E5C00AA-A7C2-C6D8-BF04-35FBF70756AC}"/>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9335F6E7-1BA9-C6D3-A7B5-C0AED5A2FF3C}"/>
              </a:ext>
            </a:extLst>
          </p:cNvPr>
          <p:cNvSpPr>
            <a:spLocks noGrp="1"/>
          </p:cNvSpPr>
          <p:nvPr>
            <p:ph sz="half" idx="2"/>
          </p:nvPr>
        </p:nvSpPr>
        <p:spPr>
          <a:xfrm>
            <a:off x="839788" y="3447761"/>
            <a:ext cx="5157787" cy="3045114"/>
          </a:xfrm>
        </p:spPr>
        <p:txBody>
          <a:bodyPr/>
          <a:lstStyle/>
          <a:p>
            <a:r>
              <a:rPr lang="nl-NL" noProof="1"/>
              <a:t>Systeembeheerders </a:t>
            </a:r>
          </a:p>
        </p:txBody>
      </p:sp>
      <p:sp>
        <p:nvSpPr>
          <p:cNvPr id="5" name="Text Placeholder 4">
            <a:extLst>
              <a:ext uri="{FF2B5EF4-FFF2-40B4-BE49-F238E27FC236}">
                <a16:creationId xmlns:a16="http://schemas.microsoft.com/office/drawing/2014/main" id="{6CBC9F89-6099-0352-3779-35D6E71EF93A}"/>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1CBFCB71-15D5-9DF3-FFE8-5324476CD9FB}"/>
              </a:ext>
            </a:extLst>
          </p:cNvPr>
          <p:cNvSpPr>
            <a:spLocks noGrp="1"/>
          </p:cNvSpPr>
          <p:nvPr>
            <p:ph sz="quarter" idx="4"/>
          </p:nvPr>
        </p:nvSpPr>
        <p:spPr>
          <a:xfrm>
            <a:off x="6172200" y="3447761"/>
            <a:ext cx="5183188" cy="3045114"/>
          </a:xfrm>
        </p:spPr>
        <p:txBody>
          <a:bodyPr/>
          <a:lstStyle/>
          <a:p>
            <a:r>
              <a:rPr lang="nl-NL" noProof="1"/>
              <a:t>Gebruikers die meer tijd nodig hebben</a:t>
            </a:r>
          </a:p>
          <a:p>
            <a:endParaRPr lang="nl-NL" noProof="1"/>
          </a:p>
        </p:txBody>
      </p:sp>
      <p:pic>
        <p:nvPicPr>
          <p:cNvPr id="8" name="Picture 7">
            <a:extLst>
              <a:ext uri="{FF2B5EF4-FFF2-40B4-BE49-F238E27FC236}">
                <a16:creationId xmlns:a16="http://schemas.microsoft.com/office/drawing/2014/main" id="{E9C3CD90-03CC-5AD7-992F-3CEDF4A691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8157" y="4680193"/>
            <a:ext cx="627348" cy="580250"/>
          </a:xfrm>
          <a:prstGeom prst="rect">
            <a:avLst/>
          </a:prstGeom>
        </p:spPr>
      </p:pic>
      <p:pic>
        <p:nvPicPr>
          <p:cNvPr id="9" name="Picture 8">
            <a:extLst>
              <a:ext uri="{FF2B5EF4-FFF2-40B4-BE49-F238E27FC236}">
                <a16:creationId xmlns:a16="http://schemas.microsoft.com/office/drawing/2014/main" id="{A65856B8-E00E-7832-6838-2A1B9CB2B6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6155" y="4847924"/>
            <a:ext cx="514463" cy="638775"/>
          </a:xfrm>
          <a:prstGeom prst="rect">
            <a:avLst/>
          </a:prstGeom>
        </p:spPr>
      </p:pic>
    </p:spTree>
    <p:extLst>
      <p:ext uri="{BB962C8B-B14F-4D97-AF65-F5344CB8AC3E}">
        <p14:creationId xmlns:p14="http://schemas.microsoft.com/office/powerpoint/2010/main" val="3221272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F2EAA-1881-5F4F-FF60-DA4517652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E4511-4796-FB4A-C0A9-550534809317}"/>
              </a:ext>
            </a:extLst>
          </p:cNvPr>
          <p:cNvSpPr>
            <a:spLocks noGrp="1"/>
          </p:cNvSpPr>
          <p:nvPr>
            <p:ph type="title"/>
          </p:nvPr>
        </p:nvSpPr>
        <p:spPr/>
        <p:txBody>
          <a:bodyPr/>
          <a:lstStyle/>
          <a:p>
            <a:r>
              <a:rPr lang="nl-NL" noProof="1"/>
              <a:t>Tegenstrijdigheden – cookiebanners</a:t>
            </a:r>
          </a:p>
        </p:txBody>
      </p:sp>
      <p:sp>
        <p:nvSpPr>
          <p:cNvPr id="7" name="Content Placeholder 3">
            <a:extLst>
              <a:ext uri="{FF2B5EF4-FFF2-40B4-BE49-F238E27FC236}">
                <a16:creationId xmlns:a16="http://schemas.microsoft.com/office/drawing/2014/main" id="{DC1B988E-9DAC-9FD3-E0AC-5407364DDB28}"/>
              </a:ext>
            </a:extLst>
          </p:cNvPr>
          <p:cNvSpPr txBox="1">
            <a:spLocks/>
          </p:cNvSpPr>
          <p:nvPr/>
        </p:nvSpPr>
        <p:spPr>
          <a:xfrm>
            <a:off x="836612" y="1690687"/>
            <a:ext cx="10515600" cy="896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noProof="1">
                <a:latin typeface="Helvetica" pitchFamily="2" charset="0"/>
              </a:rPr>
              <a:t>“We geven best wel een beetje om je privacy. Maar we geven nog net iets meer om onze 1286 partners.”</a:t>
            </a:r>
          </a:p>
        </p:txBody>
      </p:sp>
      <p:sp>
        <p:nvSpPr>
          <p:cNvPr id="3" name="Text Placeholder 2">
            <a:extLst>
              <a:ext uri="{FF2B5EF4-FFF2-40B4-BE49-F238E27FC236}">
                <a16:creationId xmlns:a16="http://schemas.microsoft.com/office/drawing/2014/main" id="{FFA48286-D610-8E00-BF03-A1C075257235}"/>
              </a:ext>
            </a:extLst>
          </p:cNvPr>
          <p:cNvSpPr>
            <a:spLocks noGrp="1"/>
          </p:cNvSpPr>
          <p:nvPr>
            <p:ph type="body" idx="1"/>
          </p:nvPr>
        </p:nvSpPr>
        <p:spPr>
          <a:xfrm>
            <a:off x="836612" y="2729320"/>
            <a:ext cx="5157787" cy="680919"/>
          </a:xfrm>
        </p:spPr>
        <p:txBody>
          <a:bodyPr/>
          <a:lstStyle/>
          <a:p>
            <a:r>
              <a:rPr lang="nl-NL" noProof="1"/>
              <a:t>Fijn voor</a:t>
            </a:r>
          </a:p>
        </p:txBody>
      </p:sp>
      <p:sp>
        <p:nvSpPr>
          <p:cNvPr id="4" name="Content Placeholder 3">
            <a:extLst>
              <a:ext uri="{FF2B5EF4-FFF2-40B4-BE49-F238E27FC236}">
                <a16:creationId xmlns:a16="http://schemas.microsoft.com/office/drawing/2014/main" id="{D86144DD-AAB2-3F3B-5B40-B1FEB4DD075F}"/>
              </a:ext>
            </a:extLst>
          </p:cNvPr>
          <p:cNvSpPr>
            <a:spLocks noGrp="1"/>
          </p:cNvSpPr>
          <p:nvPr>
            <p:ph sz="half" idx="2"/>
          </p:nvPr>
        </p:nvSpPr>
        <p:spPr>
          <a:xfrm>
            <a:off x="839788" y="3447761"/>
            <a:ext cx="5157787" cy="3045114"/>
          </a:xfrm>
        </p:spPr>
        <p:txBody>
          <a:bodyPr/>
          <a:lstStyle/>
          <a:p>
            <a:r>
              <a:rPr lang="nl-NL" noProof="1"/>
              <a:t>Marketingmensen</a:t>
            </a:r>
          </a:p>
        </p:txBody>
      </p:sp>
      <p:sp>
        <p:nvSpPr>
          <p:cNvPr id="5" name="Text Placeholder 4">
            <a:extLst>
              <a:ext uri="{FF2B5EF4-FFF2-40B4-BE49-F238E27FC236}">
                <a16:creationId xmlns:a16="http://schemas.microsoft.com/office/drawing/2014/main" id="{C382A386-E1FA-546D-9CCB-B4768D712F51}"/>
              </a:ext>
            </a:extLst>
          </p:cNvPr>
          <p:cNvSpPr>
            <a:spLocks noGrp="1"/>
          </p:cNvSpPr>
          <p:nvPr>
            <p:ph type="body" sz="quarter" idx="3"/>
          </p:nvPr>
        </p:nvSpPr>
        <p:spPr>
          <a:xfrm>
            <a:off x="6169024" y="2729320"/>
            <a:ext cx="5183188" cy="680919"/>
          </a:xfrm>
        </p:spPr>
        <p:txBody>
          <a:bodyPr/>
          <a:lstStyle/>
          <a:p>
            <a:r>
              <a:rPr lang="nl-NL" noProof="1"/>
              <a:t>Minder fijn voor</a:t>
            </a:r>
          </a:p>
        </p:txBody>
      </p:sp>
      <p:sp>
        <p:nvSpPr>
          <p:cNvPr id="6" name="Content Placeholder 5">
            <a:extLst>
              <a:ext uri="{FF2B5EF4-FFF2-40B4-BE49-F238E27FC236}">
                <a16:creationId xmlns:a16="http://schemas.microsoft.com/office/drawing/2014/main" id="{082A2067-8823-508B-545F-3BAE5A7233B9}"/>
              </a:ext>
            </a:extLst>
          </p:cNvPr>
          <p:cNvSpPr>
            <a:spLocks noGrp="1"/>
          </p:cNvSpPr>
          <p:nvPr>
            <p:ph sz="quarter" idx="4"/>
          </p:nvPr>
        </p:nvSpPr>
        <p:spPr>
          <a:xfrm>
            <a:off x="6172200" y="3447761"/>
            <a:ext cx="5183188" cy="3045114"/>
          </a:xfrm>
        </p:spPr>
        <p:txBody>
          <a:bodyPr/>
          <a:lstStyle/>
          <a:p>
            <a:r>
              <a:rPr lang="nl-NL" noProof="1"/>
              <a:t>Iedereen die om privacy geeft</a:t>
            </a:r>
          </a:p>
        </p:txBody>
      </p:sp>
      <p:pic>
        <p:nvPicPr>
          <p:cNvPr id="8" name="Picture 7">
            <a:extLst>
              <a:ext uri="{FF2B5EF4-FFF2-40B4-BE49-F238E27FC236}">
                <a16:creationId xmlns:a16="http://schemas.microsoft.com/office/drawing/2014/main" id="{6E58EFF8-2C5E-FCB7-C8CB-6CAD11C9F9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8157" y="4680193"/>
            <a:ext cx="627348" cy="580250"/>
          </a:xfrm>
          <a:prstGeom prst="rect">
            <a:avLst/>
          </a:prstGeom>
        </p:spPr>
      </p:pic>
      <p:pic>
        <p:nvPicPr>
          <p:cNvPr id="9" name="Picture 8">
            <a:extLst>
              <a:ext uri="{FF2B5EF4-FFF2-40B4-BE49-F238E27FC236}">
                <a16:creationId xmlns:a16="http://schemas.microsoft.com/office/drawing/2014/main" id="{ECD89E78-B799-4416-536F-B9844136B1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6155" y="4847924"/>
            <a:ext cx="514463" cy="638775"/>
          </a:xfrm>
          <a:prstGeom prst="rect">
            <a:avLst/>
          </a:prstGeom>
        </p:spPr>
      </p:pic>
    </p:spTree>
    <p:extLst>
      <p:ext uri="{BB962C8B-B14F-4D97-AF65-F5344CB8AC3E}">
        <p14:creationId xmlns:p14="http://schemas.microsoft.com/office/powerpoint/2010/main" val="201676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CD7960-50B4-4537-6C9D-CE4C81491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16339-35BF-E211-F02F-0C08B49FC7CD}"/>
              </a:ext>
            </a:extLst>
          </p:cNvPr>
          <p:cNvSpPr>
            <a:spLocks noGrp="1"/>
          </p:cNvSpPr>
          <p:nvPr>
            <p:ph type="title"/>
          </p:nvPr>
        </p:nvSpPr>
        <p:spPr/>
        <p:txBody>
          <a:bodyPr/>
          <a:lstStyle/>
          <a:p>
            <a:r>
              <a:rPr lang="nl-NL" noProof="1"/>
              <a:t>Pauls studentenkaart van 30 jaar geleden</a:t>
            </a:r>
          </a:p>
        </p:txBody>
      </p:sp>
      <p:pic>
        <p:nvPicPr>
          <p:cNvPr id="6" name="Picture 5" descr="Studentenkaart van Paul uit 1996. Paul heeft haar en een jong hoofd.">
            <a:extLst>
              <a:ext uri="{FF2B5EF4-FFF2-40B4-BE49-F238E27FC236}">
                <a16:creationId xmlns:a16="http://schemas.microsoft.com/office/drawing/2014/main" id="{3EBB015B-0C3A-7238-F299-25694CBEF43A}"/>
              </a:ext>
            </a:extLst>
          </p:cNvPr>
          <p:cNvPicPr>
            <a:picLocks noChangeAspect="1"/>
          </p:cNvPicPr>
          <p:nvPr/>
        </p:nvPicPr>
        <p:blipFill>
          <a:blip r:embed="rId3">
            <a:extLst>
              <a:ext uri="{28A0092B-C50C-407E-A947-70E740481C1C}">
                <a14:useLocalDpi xmlns:a14="http://schemas.microsoft.com/office/drawing/2010/main"/>
              </a:ext>
            </a:extLst>
          </a:blip>
          <a:srcRect t="15356" b="375"/>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712472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1C01-909C-E851-0CD9-8842FB62E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BD90D2-4DAA-5603-0B17-AB25B8154A71}"/>
              </a:ext>
            </a:extLst>
          </p:cNvPr>
          <p:cNvSpPr>
            <a:spLocks noGrp="1"/>
          </p:cNvSpPr>
          <p:nvPr>
            <p:ph type="title"/>
          </p:nvPr>
        </p:nvSpPr>
        <p:spPr>
          <a:xfrm>
            <a:off x="838200" y="-1325563"/>
            <a:ext cx="10515600" cy="1325563"/>
          </a:xfrm>
        </p:spPr>
        <p:txBody>
          <a:bodyPr/>
          <a:lstStyle/>
          <a:p>
            <a:r>
              <a:rPr lang="en-US" dirty="0"/>
              <a:t>De </a:t>
            </a:r>
            <a:r>
              <a:rPr lang="en-US" dirty="0" err="1"/>
              <a:t>oplossing</a:t>
            </a:r>
            <a:r>
              <a:rPr lang="en-US" dirty="0"/>
              <a:t> </a:t>
            </a:r>
            <a:r>
              <a:rPr lang="en-US" dirty="0" err="1"/>
              <a:t>voor</a:t>
            </a:r>
            <a:r>
              <a:rPr lang="en-US" dirty="0"/>
              <a:t> de </a:t>
            </a:r>
            <a:r>
              <a:rPr lang="en-US" dirty="0" err="1"/>
              <a:t>tegenstrijdigheden</a:t>
            </a:r>
            <a:r>
              <a:rPr lang="en-US" dirty="0"/>
              <a:t> is het </a:t>
            </a:r>
            <a:r>
              <a:rPr lang="en-US" dirty="0" err="1"/>
              <a:t>loslaten</a:t>
            </a:r>
            <a:r>
              <a:rPr lang="en-US" dirty="0"/>
              <a:t> van </a:t>
            </a:r>
            <a:r>
              <a:rPr lang="en-US" dirty="0" err="1"/>
              <a:t>zwart</a:t>
            </a:r>
            <a:r>
              <a:rPr lang="en-US" dirty="0"/>
              <a:t>-wit-</a:t>
            </a:r>
            <a:r>
              <a:rPr lang="en-US" dirty="0" err="1"/>
              <a:t>denken</a:t>
            </a:r>
            <a:r>
              <a:rPr lang="en-US" dirty="0"/>
              <a:t>.</a:t>
            </a:r>
          </a:p>
        </p:txBody>
      </p:sp>
      <p:pic>
        <p:nvPicPr>
          <p:cNvPr id="3" name="Picture 2" descr="Tian Tan Buddha is a large bronze statue of the Buddha, completed in 1993, and located on Lantau Island in Hong Kong. Also known as the Big Buddha, as it is the world's tallest outdoor seated bronze Buddha.">
            <a:extLst>
              <a:ext uri="{FF2B5EF4-FFF2-40B4-BE49-F238E27FC236}">
                <a16:creationId xmlns:a16="http://schemas.microsoft.com/office/drawing/2014/main" id="{BFD61B9D-AEFB-542D-5DBA-87948620805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4B49568-D939-80E7-E8AB-C6400B9FDC83}"/>
              </a:ext>
            </a:extLst>
          </p:cNvPr>
          <p:cNvSpPr txBox="1"/>
          <p:nvPr/>
        </p:nvSpPr>
        <p:spPr>
          <a:xfrm>
            <a:off x="9463368" y="6272617"/>
            <a:ext cx="2531408" cy="369332"/>
          </a:xfrm>
          <a:prstGeom prst="rect">
            <a:avLst/>
          </a:prstGeom>
          <a:solidFill>
            <a:schemeClr val="bg1">
              <a:alpha val="70000"/>
            </a:schemeClr>
          </a:solidFill>
        </p:spPr>
        <p:txBody>
          <a:bodyPr wrap="square">
            <a:spAutoFit/>
          </a:bodyPr>
          <a:lstStyle/>
          <a:p>
            <a:pPr algn="ctr"/>
            <a:r>
              <a:rPr lang="nl-NL" noProof="1">
                <a:latin typeface="Helvetica" pitchFamily="2" charset="0"/>
                <a:hlinkClick r:id="rId4">
                  <a:extLst>
                    <a:ext uri="{A12FA001-AC4F-418D-AE19-62706E023703}">
                      <ahyp:hlinkClr xmlns:ahyp="http://schemas.microsoft.com/office/drawing/2018/hyperlinkcolor" val="tx"/>
                    </a:ext>
                  </a:extLst>
                </a:hlinkClick>
              </a:rPr>
              <a:t>bron: wikipedia.org</a:t>
            </a:r>
            <a:endParaRPr lang="nl-NL" noProof="1">
              <a:latin typeface="Helvetica" pitchFamily="2" charset="0"/>
            </a:endParaRPr>
          </a:p>
        </p:txBody>
      </p:sp>
    </p:spTree>
    <p:extLst>
      <p:ext uri="{BB962C8B-B14F-4D97-AF65-F5344CB8AC3E}">
        <p14:creationId xmlns:p14="http://schemas.microsoft.com/office/powerpoint/2010/main" val="1637021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6A72-1BE4-104E-4D0B-B07766CD32DD}"/>
              </a:ext>
            </a:extLst>
          </p:cNvPr>
          <p:cNvSpPr>
            <a:spLocks noGrp="1"/>
          </p:cNvSpPr>
          <p:nvPr>
            <p:ph type="title"/>
          </p:nvPr>
        </p:nvSpPr>
        <p:spPr/>
        <p:txBody>
          <a:bodyPr/>
          <a:lstStyle/>
          <a:p>
            <a:r>
              <a:rPr lang="nl-NL" noProof="1"/>
              <a:t>Wat is een ‘boddhisatva’</a:t>
            </a:r>
          </a:p>
        </p:txBody>
      </p:sp>
      <p:sp>
        <p:nvSpPr>
          <p:cNvPr id="3" name="Content Placeholder 2">
            <a:extLst>
              <a:ext uri="{FF2B5EF4-FFF2-40B4-BE49-F238E27FC236}">
                <a16:creationId xmlns:a16="http://schemas.microsoft.com/office/drawing/2014/main" id="{BC928AC9-63B3-0D57-47FD-1C5B34D543B7}"/>
              </a:ext>
            </a:extLst>
          </p:cNvPr>
          <p:cNvSpPr>
            <a:spLocks noGrp="1"/>
          </p:cNvSpPr>
          <p:nvPr>
            <p:ph idx="1"/>
          </p:nvPr>
        </p:nvSpPr>
        <p:spPr/>
        <p:txBody>
          <a:bodyPr>
            <a:normAutofit/>
          </a:bodyPr>
          <a:lstStyle/>
          <a:p>
            <a:r>
              <a:rPr lang="nl-NL" sz="3000" noProof="1"/>
              <a:t>“de mens die bestemd was later een boeddha te worden”  </a:t>
            </a:r>
            <a:br>
              <a:rPr lang="nl-NL" sz="3000" noProof="1"/>
            </a:br>
            <a:br>
              <a:rPr lang="nl-NL" sz="3000" noProof="1"/>
            </a:br>
            <a:r>
              <a:rPr lang="nl-NL" sz="3000" noProof="1"/>
              <a:t>(De Breet &amp; Janssen)</a:t>
            </a:r>
          </a:p>
        </p:txBody>
      </p:sp>
    </p:spTree>
    <p:extLst>
      <p:ext uri="{BB962C8B-B14F-4D97-AF65-F5344CB8AC3E}">
        <p14:creationId xmlns:p14="http://schemas.microsoft.com/office/powerpoint/2010/main" val="3948301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1056-0FD1-9001-D818-44937CD7E916}"/>
              </a:ext>
            </a:extLst>
          </p:cNvPr>
          <p:cNvSpPr>
            <a:spLocks noGrp="1"/>
          </p:cNvSpPr>
          <p:nvPr>
            <p:ph type="title"/>
          </p:nvPr>
        </p:nvSpPr>
        <p:spPr>
          <a:xfrm>
            <a:off x="0" y="-1156417"/>
            <a:ext cx="10515600" cy="997391"/>
          </a:xfrm>
        </p:spPr>
        <p:txBody>
          <a:bodyPr/>
          <a:lstStyle/>
          <a:p>
            <a:r>
              <a:rPr lang="nl-NL" noProof="1"/>
              <a:t>Engelstalige boddhisatva-gelofte</a:t>
            </a:r>
          </a:p>
        </p:txBody>
      </p:sp>
      <p:sp>
        <p:nvSpPr>
          <p:cNvPr id="3" name="Content Placeholder 2">
            <a:extLst>
              <a:ext uri="{FF2B5EF4-FFF2-40B4-BE49-F238E27FC236}">
                <a16:creationId xmlns:a16="http://schemas.microsoft.com/office/drawing/2014/main" id="{1A70652B-8AC4-8684-192D-BDD202365629}"/>
              </a:ext>
            </a:extLst>
          </p:cNvPr>
          <p:cNvSpPr>
            <a:spLocks noGrp="1"/>
          </p:cNvSpPr>
          <p:nvPr>
            <p:ph sz="half" idx="1"/>
          </p:nvPr>
        </p:nvSpPr>
        <p:spPr>
          <a:xfrm>
            <a:off x="838200" y="850790"/>
            <a:ext cx="10378440" cy="4898003"/>
          </a:xfrm>
        </p:spPr>
        <p:txBody>
          <a:bodyPr>
            <a:noAutofit/>
          </a:bodyPr>
          <a:lstStyle/>
          <a:p>
            <a:pPr marL="0" indent="0">
              <a:lnSpc>
                <a:spcPct val="150000"/>
              </a:lnSpc>
              <a:buNone/>
            </a:pPr>
            <a:r>
              <a:rPr lang="nl-NL" sz="3000" noProof="1"/>
              <a:t>Beings are numberless; I vow to save them.</a:t>
            </a:r>
          </a:p>
          <a:p>
            <a:pPr marL="0" indent="0">
              <a:lnSpc>
                <a:spcPct val="150000"/>
              </a:lnSpc>
              <a:buNone/>
            </a:pPr>
            <a:r>
              <a:rPr lang="nl-NL" sz="3000" noProof="1"/>
              <a:t>Delusions are inexhaustible; I vow to end them.</a:t>
            </a:r>
          </a:p>
          <a:p>
            <a:pPr marL="0" indent="0">
              <a:lnSpc>
                <a:spcPct val="150000"/>
              </a:lnSpc>
              <a:buNone/>
            </a:pPr>
            <a:r>
              <a:rPr lang="nl-NL" sz="3000" noProof="1"/>
              <a:t>Dharma gates are boundless; I vow to enter them.</a:t>
            </a:r>
          </a:p>
          <a:p>
            <a:pPr marL="0" indent="0">
              <a:lnSpc>
                <a:spcPct val="150000"/>
              </a:lnSpc>
              <a:buNone/>
            </a:pPr>
            <a:r>
              <a:rPr lang="nl-NL" sz="3000" noProof="1"/>
              <a:t>Buddha’s way is unsurpassable; I vow to become it.</a:t>
            </a:r>
          </a:p>
        </p:txBody>
      </p:sp>
      <p:sp>
        <p:nvSpPr>
          <p:cNvPr id="4" name="Content Placeholder 3">
            <a:extLst>
              <a:ext uri="{FF2B5EF4-FFF2-40B4-BE49-F238E27FC236}">
                <a16:creationId xmlns:a16="http://schemas.microsoft.com/office/drawing/2014/main" id="{D56A1A63-BA49-436E-28BB-05F11D79EE38}"/>
              </a:ext>
            </a:extLst>
          </p:cNvPr>
          <p:cNvSpPr>
            <a:spLocks noGrp="1"/>
          </p:cNvSpPr>
          <p:nvPr>
            <p:ph sz="half" idx="2"/>
          </p:nvPr>
        </p:nvSpPr>
        <p:spPr>
          <a:xfrm>
            <a:off x="5766816" y="6176963"/>
            <a:ext cx="6111240" cy="451104"/>
          </a:xfrm>
        </p:spPr>
        <p:txBody>
          <a:bodyPr>
            <a:normAutofit fontScale="92500"/>
          </a:bodyPr>
          <a:lstStyle/>
          <a:p>
            <a:pPr marL="0" indent="0" algn="r">
              <a:buNone/>
            </a:pPr>
            <a:r>
              <a:rPr lang="nl-NL" noProof="1"/>
              <a:t>(versie van </a:t>
            </a:r>
            <a:r>
              <a:rPr lang="nl-NL" noProof="1">
                <a:hlinkClick r:id="rId3"/>
              </a:rPr>
              <a:t>San Francisco Zen Centre</a:t>
            </a:r>
            <a:r>
              <a:rPr lang="nl-NL" noProof="1"/>
              <a:t>)</a:t>
            </a:r>
          </a:p>
        </p:txBody>
      </p:sp>
    </p:spTree>
    <p:extLst>
      <p:ext uri="{BB962C8B-B14F-4D97-AF65-F5344CB8AC3E}">
        <p14:creationId xmlns:p14="http://schemas.microsoft.com/office/powerpoint/2010/main" val="165547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D220-1BA0-04D4-12E9-0A7775B27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A87B2-9246-8D95-52E2-D433928E02EC}"/>
              </a:ext>
            </a:extLst>
          </p:cNvPr>
          <p:cNvSpPr>
            <a:spLocks noGrp="1"/>
          </p:cNvSpPr>
          <p:nvPr>
            <p:ph type="title"/>
          </p:nvPr>
        </p:nvSpPr>
        <p:spPr>
          <a:xfrm>
            <a:off x="0" y="-1156417"/>
            <a:ext cx="10515600" cy="997391"/>
          </a:xfrm>
        </p:spPr>
        <p:txBody>
          <a:bodyPr/>
          <a:lstStyle/>
          <a:p>
            <a:r>
              <a:rPr lang="nl-NL" noProof="1"/>
              <a:t>Nederlandstalige boddhisatva-gelofte</a:t>
            </a:r>
          </a:p>
        </p:txBody>
      </p:sp>
      <p:sp>
        <p:nvSpPr>
          <p:cNvPr id="3" name="Content Placeholder 2">
            <a:extLst>
              <a:ext uri="{FF2B5EF4-FFF2-40B4-BE49-F238E27FC236}">
                <a16:creationId xmlns:a16="http://schemas.microsoft.com/office/drawing/2014/main" id="{149AF488-70B6-D58A-76EE-45C9B19805A0}"/>
              </a:ext>
            </a:extLst>
          </p:cNvPr>
          <p:cNvSpPr>
            <a:spLocks noGrp="1"/>
          </p:cNvSpPr>
          <p:nvPr>
            <p:ph sz="half" idx="1"/>
          </p:nvPr>
        </p:nvSpPr>
        <p:spPr>
          <a:xfrm>
            <a:off x="838200" y="850790"/>
            <a:ext cx="10378440" cy="4898003"/>
          </a:xfrm>
        </p:spPr>
        <p:txBody>
          <a:bodyPr>
            <a:noAutofit/>
          </a:bodyPr>
          <a:lstStyle/>
          <a:p>
            <a:pPr marL="0" indent="0">
              <a:buNone/>
            </a:pPr>
            <a:r>
              <a:rPr lang="nl-NL" sz="3000" noProof="1"/>
              <a:t>Hoe talloos de levende wezens ook zijn,</a:t>
            </a:r>
          </a:p>
          <a:p>
            <a:pPr marL="0" indent="0">
              <a:buNone/>
            </a:pPr>
            <a:r>
              <a:rPr lang="nl-NL" sz="3000" noProof="1"/>
              <a:t>	ik beloof ze alle te bevrijden.</a:t>
            </a:r>
          </a:p>
          <a:p>
            <a:pPr marL="0" indent="0">
              <a:buNone/>
            </a:pPr>
            <a:r>
              <a:rPr lang="nl-NL" sz="3000" noProof="1"/>
              <a:t>Hoe onpeilbaar de oorzaak van lijden ook is,</a:t>
            </a:r>
          </a:p>
          <a:p>
            <a:pPr marL="0" indent="0">
              <a:buNone/>
            </a:pPr>
            <a:r>
              <a:rPr lang="nl-NL" sz="3000" noProof="1"/>
              <a:t>	ik beloof die geheel te verwijderen.</a:t>
            </a:r>
          </a:p>
          <a:p>
            <a:pPr marL="0" indent="0">
              <a:buNone/>
            </a:pPr>
            <a:r>
              <a:rPr lang="nl-NL" sz="3000" noProof="1"/>
              <a:t>Hoe talloos de poortloze poorten ook zijn,</a:t>
            </a:r>
          </a:p>
          <a:p>
            <a:pPr marL="0" indent="0">
              <a:buNone/>
            </a:pPr>
            <a:r>
              <a:rPr lang="nl-NL" sz="3000" noProof="1"/>
              <a:t>	ik beloof ze binnen te gaan.</a:t>
            </a:r>
          </a:p>
          <a:p>
            <a:pPr marL="0" indent="0">
              <a:buNone/>
            </a:pPr>
            <a:r>
              <a:rPr lang="nl-NL" sz="3000" noProof="1"/>
              <a:t>Hoe oneindig het pad van ontwaken ook is,</a:t>
            </a:r>
          </a:p>
          <a:p>
            <a:pPr marL="0" indent="0">
              <a:buNone/>
            </a:pPr>
            <a:r>
              <a:rPr lang="nl-NL" sz="3000" noProof="1"/>
              <a:t>	ik ga daarvan de belichaming aan.</a:t>
            </a:r>
          </a:p>
        </p:txBody>
      </p:sp>
      <p:sp>
        <p:nvSpPr>
          <p:cNvPr id="4" name="Content Placeholder 3">
            <a:extLst>
              <a:ext uri="{FF2B5EF4-FFF2-40B4-BE49-F238E27FC236}">
                <a16:creationId xmlns:a16="http://schemas.microsoft.com/office/drawing/2014/main" id="{C9FEC8D1-5AE6-45E9-F7F7-AA2B3CCB717C}"/>
              </a:ext>
            </a:extLst>
          </p:cNvPr>
          <p:cNvSpPr>
            <a:spLocks noGrp="1"/>
          </p:cNvSpPr>
          <p:nvPr>
            <p:ph sz="half" idx="2"/>
          </p:nvPr>
        </p:nvSpPr>
        <p:spPr>
          <a:xfrm>
            <a:off x="5766816" y="6176963"/>
            <a:ext cx="6111240" cy="451104"/>
          </a:xfrm>
        </p:spPr>
        <p:txBody>
          <a:bodyPr>
            <a:normAutofit lnSpcReduction="10000"/>
          </a:bodyPr>
          <a:lstStyle/>
          <a:p>
            <a:pPr marL="0" indent="0" algn="r">
              <a:buNone/>
            </a:pPr>
            <a:r>
              <a:rPr lang="nl-NL" noProof="1"/>
              <a:t>(versie van </a:t>
            </a:r>
            <a:r>
              <a:rPr lang="nl-NL" noProof="1">
                <a:hlinkClick r:id="rId2"/>
              </a:rPr>
              <a:t>Edel Maex</a:t>
            </a:r>
            <a:r>
              <a:rPr lang="nl-NL" noProof="1"/>
              <a:t>)</a:t>
            </a:r>
          </a:p>
        </p:txBody>
      </p:sp>
    </p:spTree>
    <p:extLst>
      <p:ext uri="{BB962C8B-B14F-4D97-AF65-F5344CB8AC3E}">
        <p14:creationId xmlns:p14="http://schemas.microsoft.com/office/powerpoint/2010/main" val="1485742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2D0C-9970-7CE2-F5D8-E4A8F45FBFD0}"/>
              </a:ext>
            </a:extLst>
          </p:cNvPr>
          <p:cNvSpPr>
            <a:spLocks noGrp="1"/>
          </p:cNvSpPr>
          <p:nvPr>
            <p:ph type="title"/>
          </p:nvPr>
        </p:nvSpPr>
        <p:spPr/>
        <p:txBody>
          <a:bodyPr/>
          <a:lstStyle/>
          <a:p>
            <a:r>
              <a:rPr lang="nl-NL" noProof="1"/>
              <a:t>Jargon: 4 edele waarheden</a:t>
            </a:r>
          </a:p>
        </p:txBody>
      </p:sp>
      <p:sp>
        <p:nvSpPr>
          <p:cNvPr id="3" name="Content Placeholder 2">
            <a:extLst>
              <a:ext uri="{FF2B5EF4-FFF2-40B4-BE49-F238E27FC236}">
                <a16:creationId xmlns:a16="http://schemas.microsoft.com/office/drawing/2014/main" id="{B33529D9-239C-4184-DBF9-BF4534703F5C}"/>
              </a:ext>
            </a:extLst>
          </p:cNvPr>
          <p:cNvSpPr>
            <a:spLocks noGrp="1"/>
          </p:cNvSpPr>
          <p:nvPr>
            <p:ph idx="1"/>
          </p:nvPr>
        </p:nvSpPr>
        <p:spPr/>
        <p:txBody>
          <a:bodyPr>
            <a:normAutofit/>
          </a:bodyPr>
          <a:lstStyle/>
          <a:p>
            <a:pPr marL="514350" indent="-514350">
              <a:buFont typeface="+mj-lt"/>
              <a:buAutoNum type="arabicPeriod"/>
            </a:pPr>
            <a:r>
              <a:rPr lang="nl-NL" sz="3200" noProof="1"/>
              <a:t>Het leven bevat onvermijdelijk lijden</a:t>
            </a:r>
          </a:p>
          <a:p>
            <a:pPr marL="514350" indent="-514350">
              <a:buFont typeface="+mj-lt"/>
              <a:buAutoNum type="arabicPeriod"/>
            </a:pPr>
            <a:r>
              <a:rPr lang="nl-NL" sz="3200" noProof="1"/>
              <a:t>De oorzaak van het lijden is begeerte</a:t>
            </a:r>
          </a:p>
          <a:p>
            <a:pPr marL="514350" indent="-514350">
              <a:buFont typeface="+mj-lt"/>
              <a:buAutoNum type="arabicPeriod"/>
            </a:pPr>
            <a:r>
              <a:rPr lang="nl-NL" sz="3200" noProof="1"/>
              <a:t>Het lijden kan worden beëindigd door het loslaten van begeerte</a:t>
            </a:r>
          </a:p>
          <a:p>
            <a:pPr marL="514350" indent="-514350">
              <a:buFont typeface="+mj-lt"/>
              <a:buAutoNum type="arabicPeriod"/>
            </a:pPr>
            <a:r>
              <a:rPr lang="nl-NL" sz="3200" noProof="1"/>
              <a:t>Door het achtvoudige pad te volgen wordt het lijden beëindigd.</a:t>
            </a:r>
          </a:p>
          <a:p>
            <a:pPr marL="0" indent="0">
              <a:buNone/>
            </a:pPr>
            <a:br>
              <a:rPr lang="nl-NL" sz="3200" noProof="1"/>
            </a:br>
            <a:r>
              <a:rPr lang="nl-NL" sz="3200" noProof="1"/>
              <a:t>(</a:t>
            </a:r>
            <a:r>
              <a:rPr lang="nl-NL" sz="3200" noProof="1">
                <a:hlinkClick r:id="rId2"/>
              </a:rPr>
              <a:t>direct van wikipedia</a:t>
            </a:r>
            <a:r>
              <a:rPr lang="nl-NL" sz="3200" noProof="1"/>
              <a:t>)</a:t>
            </a:r>
          </a:p>
        </p:txBody>
      </p:sp>
    </p:spTree>
    <p:extLst>
      <p:ext uri="{BB962C8B-B14F-4D97-AF65-F5344CB8AC3E}">
        <p14:creationId xmlns:p14="http://schemas.microsoft.com/office/powerpoint/2010/main" val="1417625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7001-4B81-01BB-2FD6-DE5D5EC07FEF}"/>
              </a:ext>
            </a:extLst>
          </p:cNvPr>
          <p:cNvSpPr>
            <a:spLocks noGrp="1"/>
          </p:cNvSpPr>
          <p:nvPr>
            <p:ph type="title"/>
          </p:nvPr>
        </p:nvSpPr>
        <p:spPr/>
        <p:txBody>
          <a:bodyPr/>
          <a:lstStyle/>
          <a:p>
            <a:r>
              <a:rPr lang="nl-NL" noProof="1"/>
              <a:t>Jargon: achtvoudig pad</a:t>
            </a:r>
          </a:p>
        </p:txBody>
      </p:sp>
      <p:sp>
        <p:nvSpPr>
          <p:cNvPr id="3" name="Content Placeholder 2">
            <a:extLst>
              <a:ext uri="{FF2B5EF4-FFF2-40B4-BE49-F238E27FC236}">
                <a16:creationId xmlns:a16="http://schemas.microsoft.com/office/drawing/2014/main" id="{5F8EA27E-BC56-F6C1-2A89-934AFF0972DA}"/>
              </a:ext>
            </a:extLst>
          </p:cNvPr>
          <p:cNvSpPr>
            <a:spLocks noGrp="1"/>
          </p:cNvSpPr>
          <p:nvPr>
            <p:ph idx="1"/>
          </p:nvPr>
        </p:nvSpPr>
        <p:spPr/>
        <p:txBody>
          <a:bodyPr/>
          <a:lstStyle/>
          <a:p>
            <a:r>
              <a:rPr lang="nl-NL" noProof="1"/>
              <a:t>Het juiste inzicht</a:t>
            </a:r>
          </a:p>
          <a:p>
            <a:r>
              <a:rPr lang="nl-NL" noProof="1"/>
              <a:t>De juiste intentie</a:t>
            </a:r>
          </a:p>
          <a:p>
            <a:r>
              <a:rPr lang="nl-NL" noProof="1"/>
              <a:t>De juiste spraak</a:t>
            </a:r>
          </a:p>
          <a:p>
            <a:r>
              <a:rPr lang="nl-NL" noProof="1"/>
              <a:t>Het juiste handelen</a:t>
            </a:r>
          </a:p>
          <a:p>
            <a:r>
              <a:rPr lang="nl-NL" noProof="1"/>
              <a:t>De juiste wijze van levensonderhoud</a:t>
            </a:r>
          </a:p>
          <a:p>
            <a:r>
              <a:rPr lang="nl-NL" noProof="1"/>
              <a:t>De juiste inspanning</a:t>
            </a:r>
          </a:p>
          <a:p>
            <a:r>
              <a:rPr lang="nl-NL" noProof="1"/>
              <a:t>De juiste aandacht</a:t>
            </a:r>
          </a:p>
          <a:p>
            <a:r>
              <a:rPr lang="nl-NL" noProof="1"/>
              <a:t>De juiste concentratie</a:t>
            </a:r>
          </a:p>
          <a:p>
            <a:endParaRPr lang="nl-NL" noProof="1"/>
          </a:p>
        </p:txBody>
      </p:sp>
      <p:pic>
        <p:nvPicPr>
          <p:cNvPr id="6" name="Graphic 5" descr="Wiel met 8 spaken, waarbij elke spaak staat voor een onderdeel van het 8-voudig pad. De vorm lijkt op een scheepsroer. De 8 spaken kunnen niet zonder elkaar; het wiel is 1 geheel en de losse onderdelen kunnen niet zonder elkaar.">
            <a:extLst>
              <a:ext uri="{FF2B5EF4-FFF2-40B4-BE49-F238E27FC236}">
                <a16:creationId xmlns:a16="http://schemas.microsoft.com/office/drawing/2014/main" id="{AEDAF417-EAF2-F4A4-9BB4-080ECE4400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4040" y="1304528"/>
            <a:ext cx="4248943" cy="4248943"/>
          </a:xfrm>
          <a:prstGeom prst="rect">
            <a:avLst/>
          </a:prstGeom>
        </p:spPr>
      </p:pic>
    </p:spTree>
    <p:extLst>
      <p:ext uri="{BB962C8B-B14F-4D97-AF65-F5344CB8AC3E}">
        <p14:creationId xmlns:p14="http://schemas.microsoft.com/office/powerpoint/2010/main" val="2411452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DB2B-ED2B-AA13-4C07-CCDEBC339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205C3-F1B9-E176-F2A4-066D79FCC34D}"/>
              </a:ext>
            </a:extLst>
          </p:cNvPr>
          <p:cNvSpPr>
            <a:spLocks noGrp="1"/>
          </p:cNvSpPr>
          <p:nvPr>
            <p:ph type="title"/>
          </p:nvPr>
        </p:nvSpPr>
        <p:spPr/>
        <p:txBody>
          <a:bodyPr/>
          <a:lstStyle/>
          <a:p>
            <a:r>
              <a:rPr lang="nl-NL" noProof="1"/>
              <a:t>Het juiste inzicht</a:t>
            </a:r>
          </a:p>
        </p:txBody>
      </p:sp>
      <p:sp>
        <p:nvSpPr>
          <p:cNvPr id="3" name="Content Placeholder 2">
            <a:extLst>
              <a:ext uri="{FF2B5EF4-FFF2-40B4-BE49-F238E27FC236}">
                <a16:creationId xmlns:a16="http://schemas.microsoft.com/office/drawing/2014/main" id="{F868736D-6E1D-8A41-9D8C-10C003A850CC}"/>
              </a:ext>
            </a:extLst>
          </p:cNvPr>
          <p:cNvSpPr>
            <a:spLocks noGrp="1"/>
          </p:cNvSpPr>
          <p:nvPr>
            <p:ph idx="1"/>
          </p:nvPr>
        </p:nvSpPr>
        <p:spPr/>
        <p:txBody>
          <a:bodyPr/>
          <a:lstStyle/>
          <a:p>
            <a:r>
              <a:rPr lang="nl-NL" noProof="1"/>
              <a:t>Voor alle mensen</a:t>
            </a:r>
          </a:p>
          <a:p>
            <a:r>
              <a:rPr lang="nl-NL" noProof="1"/>
              <a:t>Keuzes hebben gevolgen</a:t>
            </a:r>
          </a:p>
        </p:txBody>
      </p:sp>
      <p:pic>
        <p:nvPicPr>
          <p:cNvPr id="4" name="Graphic 3">
            <a:extLst>
              <a:ext uri="{FF2B5EF4-FFF2-40B4-BE49-F238E27FC236}">
                <a16:creationId xmlns:a16="http://schemas.microsoft.com/office/drawing/2014/main" id="{282146AB-722E-FFBB-6CD4-9E0895E2C67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2463099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FB28-BA6F-86D8-DFD0-73F721420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63E1B-D06A-D235-A986-4936173F9C77}"/>
              </a:ext>
            </a:extLst>
          </p:cNvPr>
          <p:cNvSpPr>
            <a:spLocks noGrp="1"/>
          </p:cNvSpPr>
          <p:nvPr>
            <p:ph type="title"/>
          </p:nvPr>
        </p:nvSpPr>
        <p:spPr/>
        <p:txBody>
          <a:bodyPr/>
          <a:lstStyle/>
          <a:p>
            <a:r>
              <a:rPr lang="nl-NL" noProof="1"/>
              <a:t>De juiste intentie</a:t>
            </a:r>
          </a:p>
        </p:txBody>
      </p:sp>
      <p:sp>
        <p:nvSpPr>
          <p:cNvPr id="3" name="Content Placeholder 2">
            <a:extLst>
              <a:ext uri="{FF2B5EF4-FFF2-40B4-BE49-F238E27FC236}">
                <a16:creationId xmlns:a16="http://schemas.microsoft.com/office/drawing/2014/main" id="{E76165DF-0348-5672-9821-0199182219EC}"/>
              </a:ext>
            </a:extLst>
          </p:cNvPr>
          <p:cNvSpPr>
            <a:spLocks noGrp="1"/>
          </p:cNvSpPr>
          <p:nvPr>
            <p:ph idx="1"/>
          </p:nvPr>
        </p:nvSpPr>
        <p:spPr/>
        <p:txBody>
          <a:bodyPr/>
          <a:lstStyle/>
          <a:p>
            <a:r>
              <a:rPr lang="nl-NL" noProof="1"/>
              <a:t>Waarom doe je het?</a:t>
            </a:r>
          </a:p>
        </p:txBody>
      </p:sp>
      <p:pic>
        <p:nvPicPr>
          <p:cNvPr id="4" name="Graphic 3">
            <a:extLst>
              <a:ext uri="{FF2B5EF4-FFF2-40B4-BE49-F238E27FC236}">
                <a16:creationId xmlns:a16="http://schemas.microsoft.com/office/drawing/2014/main" id="{0A409414-401E-9223-8DE4-26437F8E057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3685037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80B59-1B4D-BC80-47D4-71858812D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C731B-B1FD-652C-7547-877D56705D25}"/>
              </a:ext>
            </a:extLst>
          </p:cNvPr>
          <p:cNvSpPr>
            <a:spLocks noGrp="1"/>
          </p:cNvSpPr>
          <p:nvPr>
            <p:ph type="title"/>
          </p:nvPr>
        </p:nvSpPr>
        <p:spPr/>
        <p:txBody>
          <a:bodyPr/>
          <a:lstStyle/>
          <a:p>
            <a:r>
              <a:rPr lang="nl-NL" noProof="1"/>
              <a:t>De juiste spraak</a:t>
            </a:r>
          </a:p>
        </p:txBody>
      </p:sp>
      <p:sp>
        <p:nvSpPr>
          <p:cNvPr id="3" name="Content Placeholder 2">
            <a:extLst>
              <a:ext uri="{FF2B5EF4-FFF2-40B4-BE49-F238E27FC236}">
                <a16:creationId xmlns:a16="http://schemas.microsoft.com/office/drawing/2014/main" id="{3DF3ECD7-F99F-BC07-7F17-CA923C0770B7}"/>
              </a:ext>
            </a:extLst>
          </p:cNvPr>
          <p:cNvSpPr>
            <a:spLocks noGrp="1"/>
          </p:cNvSpPr>
          <p:nvPr>
            <p:ph idx="1"/>
          </p:nvPr>
        </p:nvSpPr>
        <p:spPr>
          <a:xfrm>
            <a:off x="838200" y="1825625"/>
            <a:ext cx="9089571" cy="4351338"/>
          </a:xfrm>
        </p:spPr>
        <p:txBody>
          <a:bodyPr/>
          <a:lstStyle/>
          <a:p>
            <a:r>
              <a:rPr lang="nl-NL" noProof="1"/>
              <a:t>Begrijpelijke taal</a:t>
            </a:r>
          </a:p>
          <a:p>
            <a:r>
              <a:rPr lang="nl-NL" noProof="1"/>
              <a:t>Cliches</a:t>
            </a:r>
          </a:p>
          <a:p>
            <a:r>
              <a:rPr lang="nl-NL" noProof="1"/>
              <a:t>Alt-teksten</a:t>
            </a:r>
          </a:p>
        </p:txBody>
      </p:sp>
      <p:pic>
        <p:nvPicPr>
          <p:cNvPr id="4" name="Graphic 3">
            <a:extLst>
              <a:ext uri="{FF2B5EF4-FFF2-40B4-BE49-F238E27FC236}">
                <a16:creationId xmlns:a16="http://schemas.microsoft.com/office/drawing/2014/main" id="{BFB51547-CD57-51D5-0CE3-DAC34287B3D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3738075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E2A4-4F54-0B8D-812E-663A9C003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B3949-E764-D113-2966-24311AFAB9EF}"/>
              </a:ext>
            </a:extLst>
          </p:cNvPr>
          <p:cNvSpPr>
            <a:spLocks noGrp="1"/>
          </p:cNvSpPr>
          <p:nvPr>
            <p:ph type="title"/>
          </p:nvPr>
        </p:nvSpPr>
        <p:spPr/>
        <p:txBody>
          <a:bodyPr/>
          <a:lstStyle/>
          <a:p>
            <a:r>
              <a:rPr lang="nl-NL" noProof="1"/>
              <a:t>Het juiste handelen</a:t>
            </a:r>
          </a:p>
        </p:txBody>
      </p:sp>
      <p:sp>
        <p:nvSpPr>
          <p:cNvPr id="3" name="Content Placeholder 2">
            <a:extLst>
              <a:ext uri="{FF2B5EF4-FFF2-40B4-BE49-F238E27FC236}">
                <a16:creationId xmlns:a16="http://schemas.microsoft.com/office/drawing/2014/main" id="{9CEFA8EC-B3F1-18F5-A7EE-813BC810BBF1}"/>
              </a:ext>
            </a:extLst>
          </p:cNvPr>
          <p:cNvSpPr>
            <a:spLocks noGrp="1"/>
          </p:cNvSpPr>
          <p:nvPr>
            <p:ph idx="1"/>
          </p:nvPr>
        </p:nvSpPr>
        <p:spPr>
          <a:xfrm>
            <a:off x="838200" y="1825625"/>
            <a:ext cx="9089571" cy="4351338"/>
          </a:xfrm>
        </p:spPr>
        <p:txBody>
          <a:bodyPr/>
          <a:lstStyle/>
          <a:p>
            <a:r>
              <a:rPr lang="nl-NL" noProof="1"/>
              <a:t>Ethiek</a:t>
            </a:r>
          </a:p>
          <a:p>
            <a:r>
              <a:rPr lang="nl-NL" noProof="1"/>
              <a:t>Semantische HTML</a:t>
            </a:r>
          </a:p>
          <a:p>
            <a:pPr marL="0" indent="0">
              <a:buNone/>
            </a:pPr>
            <a:endParaRPr lang="nl-NL" noProof="1"/>
          </a:p>
        </p:txBody>
      </p:sp>
      <p:pic>
        <p:nvPicPr>
          <p:cNvPr id="4" name="Graphic 3">
            <a:extLst>
              <a:ext uri="{FF2B5EF4-FFF2-40B4-BE49-F238E27FC236}">
                <a16:creationId xmlns:a16="http://schemas.microsoft.com/office/drawing/2014/main" id="{C4AF72F5-118D-8B13-7C20-C1F181FDE84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166201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49B22-52AA-7E3D-4CE9-02BB63BE2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53339-D6A8-18BC-9291-32AFF236A1E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noProof="1"/>
              <a:t>Paul en Fadwa</a:t>
            </a:r>
          </a:p>
        </p:txBody>
      </p:sp>
      <p:pic>
        <p:nvPicPr>
          <p:cNvPr id="4" name="Picture 3" descr="Paul en Fadwa in een restaurant.">
            <a:extLst>
              <a:ext uri="{FF2B5EF4-FFF2-40B4-BE49-F238E27FC236}">
                <a16:creationId xmlns:a16="http://schemas.microsoft.com/office/drawing/2014/main" id="{B69CC99C-A966-913C-4180-DC5E3D1D622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95023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5BC36-BDF2-A0A7-4E65-67658C89D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DC003-08FD-82B7-4C06-904D4C5E8552}"/>
              </a:ext>
            </a:extLst>
          </p:cNvPr>
          <p:cNvSpPr>
            <a:spLocks noGrp="1"/>
          </p:cNvSpPr>
          <p:nvPr>
            <p:ph type="title"/>
          </p:nvPr>
        </p:nvSpPr>
        <p:spPr/>
        <p:txBody>
          <a:bodyPr/>
          <a:lstStyle/>
          <a:p>
            <a:r>
              <a:rPr lang="nl-NL" noProof="1"/>
              <a:t>Het juiste levensonderhoud</a:t>
            </a:r>
          </a:p>
        </p:txBody>
      </p:sp>
      <p:sp>
        <p:nvSpPr>
          <p:cNvPr id="3" name="Content Placeholder 2">
            <a:extLst>
              <a:ext uri="{FF2B5EF4-FFF2-40B4-BE49-F238E27FC236}">
                <a16:creationId xmlns:a16="http://schemas.microsoft.com/office/drawing/2014/main" id="{2767C6A9-7F0F-9BB9-14A8-6195D9B8ABD4}"/>
              </a:ext>
            </a:extLst>
          </p:cNvPr>
          <p:cNvSpPr>
            <a:spLocks noGrp="1"/>
          </p:cNvSpPr>
          <p:nvPr>
            <p:ph idx="1"/>
          </p:nvPr>
        </p:nvSpPr>
        <p:spPr>
          <a:xfrm>
            <a:off x="838200" y="1825625"/>
            <a:ext cx="9089571" cy="4351338"/>
          </a:xfrm>
        </p:spPr>
        <p:txBody>
          <a:bodyPr/>
          <a:lstStyle/>
          <a:p>
            <a:r>
              <a:rPr lang="nl-NL" noProof="1"/>
              <a:t>Geen oplichting</a:t>
            </a:r>
          </a:p>
          <a:p>
            <a:r>
              <a:rPr lang="nl-NL" noProof="1"/>
              <a:t>Geen uitsluiting</a:t>
            </a:r>
          </a:p>
          <a:p>
            <a:r>
              <a:rPr lang="nl-NL" noProof="1"/>
              <a:t>Geen uitbuiting</a:t>
            </a:r>
          </a:p>
          <a:p>
            <a:r>
              <a:rPr lang="nl-NL" noProof="1"/>
              <a:t>Accessibility als kernwaarde</a:t>
            </a:r>
          </a:p>
        </p:txBody>
      </p:sp>
      <p:pic>
        <p:nvPicPr>
          <p:cNvPr id="4" name="Graphic 3">
            <a:extLst>
              <a:ext uri="{FF2B5EF4-FFF2-40B4-BE49-F238E27FC236}">
                <a16:creationId xmlns:a16="http://schemas.microsoft.com/office/drawing/2014/main" id="{64865EF6-FBF1-A8FB-CB94-58C49B4E4F6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725862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3F73-C5AF-CA79-514E-75422A212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EED69-6305-056C-2ECB-194B8C1EB792}"/>
              </a:ext>
            </a:extLst>
          </p:cNvPr>
          <p:cNvSpPr>
            <a:spLocks noGrp="1"/>
          </p:cNvSpPr>
          <p:nvPr>
            <p:ph type="title"/>
          </p:nvPr>
        </p:nvSpPr>
        <p:spPr/>
        <p:txBody>
          <a:bodyPr/>
          <a:lstStyle/>
          <a:p>
            <a:r>
              <a:rPr lang="nl-NL" noProof="1"/>
              <a:t>De juiste inspanning</a:t>
            </a:r>
          </a:p>
        </p:txBody>
      </p:sp>
      <p:sp>
        <p:nvSpPr>
          <p:cNvPr id="3" name="Content Placeholder 2">
            <a:extLst>
              <a:ext uri="{FF2B5EF4-FFF2-40B4-BE49-F238E27FC236}">
                <a16:creationId xmlns:a16="http://schemas.microsoft.com/office/drawing/2014/main" id="{237DE310-657C-5BC3-E238-0AE23E53B270}"/>
              </a:ext>
            </a:extLst>
          </p:cNvPr>
          <p:cNvSpPr>
            <a:spLocks noGrp="1"/>
          </p:cNvSpPr>
          <p:nvPr>
            <p:ph idx="1"/>
          </p:nvPr>
        </p:nvSpPr>
        <p:spPr>
          <a:xfrm>
            <a:off x="838200" y="1825625"/>
            <a:ext cx="9089571" cy="4351338"/>
          </a:xfrm>
        </p:spPr>
        <p:txBody>
          <a:bodyPr/>
          <a:lstStyle/>
          <a:p>
            <a:r>
              <a:rPr lang="nl-NL" noProof="1"/>
              <a:t>Doorlopend proces</a:t>
            </a:r>
          </a:p>
          <a:p>
            <a:r>
              <a:rPr lang="nl-NL" noProof="1"/>
              <a:t>‘progressive enhancement’</a:t>
            </a:r>
          </a:p>
          <a:p>
            <a:endParaRPr lang="nl-NL" noProof="1"/>
          </a:p>
          <a:p>
            <a:endParaRPr lang="nl-NL" noProof="1"/>
          </a:p>
          <a:p>
            <a:endParaRPr lang="nl-NL" noProof="1"/>
          </a:p>
          <a:p>
            <a:endParaRPr lang="nl-NL" noProof="1"/>
          </a:p>
        </p:txBody>
      </p:sp>
      <p:pic>
        <p:nvPicPr>
          <p:cNvPr id="4" name="Graphic 3">
            <a:extLst>
              <a:ext uri="{FF2B5EF4-FFF2-40B4-BE49-F238E27FC236}">
                <a16:creationId xmlns:a16="http://schemas.microsoft.com/office/drawing/2014/main" id="{31B9097B-7DD1-8A8B-3E77-DDE09B85879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2032324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C388E-D2B8-B100-8789-0A2B03E55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49F84-B8A3-035A-9852-F7097677DA3B}"/>
              </a:ext>
            </a:extLst>
          </p:cNvPr>
          <p:cNvSpPr>
            <a:spLocks noGrp="1"/>
          </p:cNvSpPr>
          <p:nvPr>
            <p:ph type="title"/>
          </p:nvPr>
        </p:nvSpPr>
        <p:spPr/>
        <p:txBody>
          <a:bodyPr/>
          <a:lstStyle/>
          <a:p>
            <a:r>
              <a:rPr lang="nl-NL" noProof="1"/>
              <a:t>De juiste aandacht</a:t>
            </a:r>
          </a:p>
        </p:txBody>
      </p:sp>
      <p:sp>
        <p:nvSpPr>
          <p:cNvPr id="3" name="Content Placeholder 2">
            <a:extLst>
              <a:ext uri="{FF2B5EF4-FFF2-40B4-BE49-F238E27FC236}">
                <a16:creationId xmlns:a16="http://schemas.microsoft.com/office/drawing/2014/main" id="{1F3C0E52-5CA4-3C9E-FCBB-CB76637C2553}"/>
              </a:ext>
            </a:extLst>
          </p:cNvPr>
          <p:cNvSpPr>
            <a:spLocks noGrp="1"/>
          </p:cNvSpPr>
          <p:nvPr>
            <p:ph idx="1"/>
          </p:nvPr>
        </p:nvSpPr>
        <p:spPr>
          <a:xfrm>
            <a:off x="838200" y="1825625"/>
            <a:ext cx="9089571" cy="4351338"/>
          </a:xfrm>
        </p:spPr>
        <p:txBody>
          <a:bodyPr/>
          <a:lstStyle/>
          <a:p>
            <a:r>
              <a:rPr lang="nl-NL" noProof="1"/>
              <a:t>Mindfulness</a:t>
            </a:r>
          </a:p>
          <a:p>
            <a:r>
              <a:rPr lang="nl-NL" noProof="1"/>
              <a:t>Gebruikersonderzoek</a:t>
            </a:r>
          </a:p>
          <a:p>
            <a:r>
              <a:rPr lang="nl-NL" noProof="1"/>
              <a:t>Ken jezelf</a:t>
            </a:r>
          </a:p>
          <a:p>
            <a:endParaRPr lang="nl-NL" noProof="1"/>
          </a:p>
        </p:txBody>
      </p:sp>
      <p:pic>
        <p:nvPicPr>
          <p:cNvPr id="4" name="Graphic 3">
            <a:extLst>
              <a:ext uri="{FF2B5EF4-FFF2-40B4-BE49-F238E27FC236}">
                <a16:creationId xmlns:a16="http://schemas.microsoft.com/office/drawing/2014/main" id="{0E1C9179-A7EE-AD1D-0BBF-AE358FB3573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2913753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B9337-4AE5-33F4-C3E3-ABE02BF07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2D037-D5DD-5B2C-7325-295443058D3E}"/>
              </a:ext>
            </a:extLst>
          </p:cNvPr>
          <p:cNvSpPr>
            <a:spLocks noGrp="1"/>
          </p:cNvSpPr>
          <p:nvPr>
            <p:ph type="title"/>
          </p:nvPr>
        </p:nvSpPr>
        <p:spPr/>
        <p:txBody>
          <a:bodyPr/>
          <a:lstStyle/>
          <a:p>
            <a:r>
              <a:rPr lang="nl-NL" noProof="1"/>
              <a:t>De juiste concentratie</a:t>
            </a:r>
          </a:p>
        </p:txBody>
      </p:sp>
      <p:sp>
        <p:nvSpPr>
          <p:cNvPr id="3" name="Content Placeholder 2">
            <a:extLst>
              <a:ext uri="{FF2B5EF4-FFF2-40B4-BE49-F238E27FC236}">
                <a16:creationId xmlns:a16="http://schemas.microsoft.com/office/drawing/2014/main" id="{7DA45F58-1DDF-7AC2-2854-A96ACA8F22AD}"/>
              </a:ext>
            </a:extLst>
          </p:cNvPr>
          <p:cNvSpPr>
            <a:spLocks noGrp="1"/>
          </p:cNvSpPr>
          <p:nvPr>
            <p:ph idx="1"/>
          </p:nvPr>
        </p:nvSpPr>
        <p:spPr>
          <a:xfrm>
            <a:off x="838200" y="1825625"/>
            <a:ext cx="9089571" cy="4351338"/>
          </a:xfrm>
        </p:spPr>
        <p:txBody>
          <a:bodyPr/>
          <a:lstStyle/>
          <a:p>
            <a:r>
              <a:rPr lang="nl-NL" noProof="1"/>
              <a:t>Je ambacht begrijpen</a:t>
            </a:r>
          </a:p>
          <a:p>
            <a:r>
              <a:rPr lang="nl-NL" noProof="1"/>
              <a:t>De ander begrijpen</a:t>
            </a:r>
          </a:p>
          <a:p>
            <a:endParaRPr lang="nl-NL" noProof="1"/>
          </a:p>
        </p:txBody>
      </p:sp>
      <p:pic>
        <p:nvPicPr>
          <p:cNvPr id="4" name="Graphic 3">
            <a:extLst>
              <a:ext uri="{FF2B5EF4-FFF2-40B4-BE49-F238E27FC236}">
                <a16:creationId xmlns:a16="http://schemas.microsoft.com/office/drawing/2014/main" id="{6D343960-FC89-0671-524F-41398CFB492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9904" y="4025735"/>
            <a:ext cx="1913896" cy="1913896"/>
          </a:xfrm>
          <a:prstGeom prst="rect">
            <a:avLst/>
          </a:prstGeom>
        </p:spPr>
      </p:pic>
    </p:spTree>
    <p:extLst>
      <p:ext uri="{BB962C8B-B14F-4D97-AF65-F5344CB8AC3E}">
        <p14:creationId xmlns:p14="http://schemas.microsoft.com/office/powerpoint/2010/main" val="2515296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F00D3-FF7A-E79A-EB4E-3B8A4BEF7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2C786-4467-76D1-46D9-4E2C881DB4E2}"/>
              </a:ext>
            </a:extLst>
          </p:cNvPr>
          <p:cNvSpPr>
            <a:spLocks noGrp="1"/>
          </p:cNvSpPr>
          <p:nvPr>
            <p:ph type="title"/>
          </p:nvPr>
        </p:nvSpPr>
        <p:spPr/>
        <p:txBody>
          <a:bodyPr/>
          <a:lstStyle/>
          <a:p>
            <a:r>
              <a:rPr lang="nl-NL" noProof="1"/>
              <a:t>Goedbedoelde tips</a:t>
            </a:r>
          </a:p>
        </p:txBody>
      </p:sp>
      <p:pic>
        <p:nvPicPr>
          <p:cNvPr id="3" name="Picture 2" descr="A large statue of a buddha. The Spring Temple Buddha is a 128 meter high statue. Including pedestal its total height is 153 meters high.">
            <a:extLst>
              <a:ext uri="{FF2B5EF4-FFF2-40B4-BE49-F238E27FC236}">
                <a16:creationId xmlns:a16="http://schemas.microsoft.com/office/drawing/2014/main" id="{DB3C1DB8-1F77-9C9E-5B33-B3924A1007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8600"/>
            <a:ext cx="12177485" cy="9133114"/>
          </a:xfrm>
          <a:prstGeom prst="rect">
            <a:avLst/>
          </a:prstGeom>
        </p:spPr>
      </p:pic>
      <p:sp>
        <p:nvSpPr>
          <p:cNvPr id="5" name="TextBox 4">
            <a:extLst>
              <a:ext uri="{FF2B5EF4-FFF2-40B4-BE49-F238E27FC236}">
                <a16:creationId xmlns:a16="http://schemas.microsoft.com/office/drawing/2014/main" id="{D8560518-30E7-A4BB-A47E-A0B09C356385}"/>
              </a:ext>
            </a:extLst>
          </p:cNvPr>
          <p:cNvSpPr txBox="1"/>
          <p:nvPr/>
        </p:nvSpPr>
        <p:spPr>
          <a:xfrm>
            <a:off x="9463368" y="6272617"/>
            <a:ext cx="2531408" cy="369332"/>
          </a:xfrm>
          <a:prstGeom prst="rect">
            <a:avLst/>
          </a:prstGeom>
          <a:solidFill>
            <a:schemeClr val="bg1">
              <a:alpha val="70000"/>
            </a:schemeClr>
          </a:solidFill>
        </p:spPr>
        <p:txBody>
          <a:bodyPr wrap="square">
            <a:spAutoFit/>
          </a:bodyPr>
          <a:lstStyle/>
          <a:p>
            <a:pPr algn="ctr"/>
            <a:r>
              <a:rPr lang="nl-NL" noProof="1">
                <a:latin typeface="Helvetica" pitchFamily="2" charset="0"/>
                <a:hlinkClick r:id="rId4">
                  <a:extLst>
                    <a:ext uri="{A12FA001-AC4F-418D-AE19-62706E023703}">
                      <ahyp:hlinkClr xmlns:ahyp="http://schemas.microsoft.com/office/drawing/2018/hyperlinkcolor" val="tx"/>
                    </a:ext>
                  </a:extLst>
                </a:hlinkClick>
              </a:rPr>
              <a:t>bron: wikipedia.org</a:t>
            </a:r>
            <a:endParaRPr lang="nl-NL" noProof="1">
              <a:latin typeface="Helvetica" pitchFamily="2" charset="0"/>
            </a:endParaRPr>
          </a:p>
        </p:txBody>
      </p:sp>
    </p:spTree>
    <p:extLst>
      <p:ext uri="{BB962C8B-B14F-4D97-AF65-F5344CB8AC3E}">
        <p14:creationId xmlns:p14="http://schemas.microsoft.com/office/powerpoint/2010/main" val="1011643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573B-D3E5-1085-2107-4ACE0246F0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7BC54-B4FB-2141-BDC1-095CEFE38D90}"/>
              </a:ext>
            </a:extLst>
          </p:cNvPr>
          <p:cNvSpPr>
            <a:spLocks noGrp="1"/>
          </p:cNvSpPr>
          <p:nvPr>
            <p:ph type="title"/>
          </p:nvPr>
        </p:nvSpPr>
        <p:spPr/>
        <p:txBody>
          <a:bodyPr/>
          <a:lstStyle/>
          <a:p>
            <a:r>
              <a:rPr lang="nl-NL" noProof="1"/>
              <a:t>Priority of Constituencies</a:t>
            </a:r>
          </a:p>
        </p:txBody>
      </p:sp>
      <p:sp>
        <p:nvSpPr>
          <p:cNvPr id="3" name="Content Placeholder 2">
            <a:extLst>
              <a:ext uri="{FF2B5EF4-FFF2-40B4-BE49-F238E27FC236}">
                <a16:creationId xmlns:a16="http://schemas.microsoft.com/office/drawing/2014/main" id="{B5AFAD60-F643-5C17-BB3D-FF52EEE168EA}"/>
              </a:ext>
            </a:extLst>
          </p:cNvPr>
          <p:cNvSpPr>
            <a:spLocks noGrp="1"/>
          </p:cNvSpPr>
          <p:nvPr>
            <p:ph idx="1"/>
          </p:nvPr>
        </p:nvSpPr>
        <p:spPr/>
        <p:txBody>
          <a:bodyPr>
            <a:normAutofit fontScale="92500"/>
          </a:bodyPr>
          <a:lstStyle/>
          <a:p>
            <a:pPr marL="0" indent="0">
              <a:lnSpc>
                <a:spcPct val="150000"/>
              </a:lnSpc>
              <a:buNone/>
            </a:pPr>
            <a:r>
              <a:rPr lang="nl-NL" sz="3600" noProof="1"/>
              <a:t>“In case of conflict, consider users over authors over implementors over specifiers over theoretical purity”</a:t>
            </a:r>
            <a:br>
              <a:rPr lang="nl-NL" sz="3600" noProof="1"/>
            </a:br>
            <a:br>
              <a:rPr lang="nl-NL" sz="3600" noProof="1"/>
            </a:br>
            <a:r>
              <a:rPr lang="nl-NL" sz="3600" noProof="1">
                <a:hlinkClick r:id="rId3"/>
              </a:rPr>
              <a:t>HTML Design Principles (W3C 2007)</a:t>
            </a:r>
            <a:br>
              <a:rPr lang="nl-NL" sz="3600" noProof="1"/>
            </a:br>
            <a:endParaRPr lang="nl-NL" sz="3600" noProof="1"/>
          </a:p>
        </p:txBody>
      </p:sp>
    </p:spTree>
    <p:extLst>
      <p:ext uri="{BB962C8B-B14F-4D97-AF65-F5344CB8AC3E}">
        <p14:creationId xmlns:p14="http://schemas.microsoft.com/office/powerpoint/2010/main" val="915404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4781-A084-012E-EF16-05A56FE5D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EB8F6-1C4A-F533-96C8-C0AEB6F1BBFF}"/>
              </a:ext>
            </a:extLst>
          </p:cNvPr>
          <p:cNvSpPr>
            <a:spLocks noGrp="1"/>
          </p:cNvSpPr>
          <p:nvPr>
            <p:ph type="title"/>
          </p:nvPr>
        </p:nvSpPr>
        <p:spPr/>
        <p:txBody>
          <a:bodyPr/>
          <a:lstStyle/>
          <a:p>
            <a:r>
              <a:rPr lang="nl-NL" noProof="1"/>
              <a:t>Priority of Constituencies (vertaling)</a:t>
            </a:r>
          </a:p>
        </p:txBody>
      </p:sp>
      <p:sp>
        <p:nvSpPr>
          <p:cNvPr id="3" name="Content Placeholder 2">
            <a:extLst>
              <a:ext uri="{FF2B5EF4-FFF2-40B4-BE49-F238E27FC236}">
                <a16:creationId xmlns:a16="http://schemas.microsoft.com/office/drawing/2014/main" id="{91B2907B-26A5-CE88-BF1B-7B8A64711199}"/>
              </a:ext>
            </a:extLst>
          </p:cNvPr>
          <p:cNvSpPr>
            <a:spLocks noGrp="1"/>
          </p:cNvSpPr>
          <p:nvPr>
            <p:ph idx="1"/>
          </p:nvPr>
        </p:nvSpPr>
        <p:spPr/>
        <p:txBody>
          <a:bodyPr>
            <a:normAutofit fontScale="92500" lnSpcReduction="20000"/>
          </a:bodyPr>
          <a:lstStyle/>
          <a:p>
            <a:pPr marL="0" indent="0">
              <a:lnSpc>
                <a:spcPct val="150000"/>
              </a:lnSpc>
              <a:buNone/>
            </a:pPr>
            <a:r>
              <a:rPr lang="nl-NL" sz="3600" noProof="1"/>
              <a:t>“Geef in geval van conflict prioriteit aan gebruikers, dan auteurs, dan uitvoerders, dan de schrijvers van specificaties en pas als laatste aan theoretische zuiverheid.”</a:t>
            </a:r>
          </a:p>
          <a:p>
            <a:pPr marL="0" indent="0">
              <a:lnSpc>
                <a:spcPct val="150000"/>
              </a:lnSpc>
              <a:buNone/>
            </a:pPr>
            <a:br>
              <a:rPr lang="nl-NL" sz="3600" noProof="1"/>
            </a:br>
            <a:r>
              <a:rPr lang="nl-NL" sz="3600" noProof="1"/>
              <a:t>(dank </a:t>
            </a:r>
            <a:r>
              <a:rPr lang="nl-NL" sz="3600" noProof="1">
                <a:hlinkClick r:id="rId3"/>
              </a:rPr>
              <a:t>Gaston Dorren</a:t>
            </a:r>
            <a:r>
              <a:rPr lang="nl-NL" sz="3600" noProof="1"/>
              <a:t>)</a:t>
            </a:r>
          </a:p>
        </p:txBody>
      </p:sp>
    </p:spTree>
    <p:extLst>
      <p:ext uri="{BB962C8B-B14F-4D97-AF65-F5344CB8AC3E}">
        <p14:creationId xmlns:p14="http://schemas.microsoft.com/office/powerpoint/2010/main" val="1518775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26D6C-701C-A9A0-4F1C-B13A8790E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881C5-E144-86D2-BA83-55BD50FBC5E5}"/>
              </a:ext>
            </a:extLst>
          </p:cNvPr>
          <p:cNvSpPr>
            <a:spLocks noGrp="1"/>
          </p:cNvSpPr>
          <p:nvPr>
            <p:ph type="title"/>
          </p:nvPr>
        </p:nvSpPr>
        <p:spPr/>
        <p:txBody>
          <a:bodyPr/>
          <a:lstStyle/>
          <a:p>
            <a:r>
              <a:rPr lang="nl-NL" noProof="1"/>
              <a:t>Besef</a:t>
            </a:r>
          </a:p>
        </p:txBody>
      </p:sp>
      <p:sp>
        <p:nvSpPr>
          <p:cNvPr id="3" name="Content Placeholder 2">
            <a:extLst>
              <a:ext uri="{FF2B5EF4-FFF2-40B4-BE49-F238E27FC236}">
                <a16:creationId xmlns:a16="http://schemas.microsoft.com/office/drawing/2014/main" id="{BFE281BC-F056-57F9-28AB-A1AED5F249F5}"/>
              </a:ext>
            </a:extLst>
          </p:cNvPr>
          <p:cNvSpPr>
            <a:spLocks noGrp="1"/>
          </p:cNvSpPr>
          <p:nvPr>
            <p:ph idx="1"/>
          </p:nvPr>
        </p:nvSpPr>
        <p:spPr/>
        <p:txBody>
          <a:bodyPr/>
          <a:lstStyle/>
          <a:p>
            <a:r>
              <a:rPr lang="nl-NL" noProof="1"/>
              <a:t>Keuzes hebben consequenties</a:t>
            </a:r>
          </a:p>
          <a:p>
            <a:r>
              <a:rPr lang="nl-NL" noProof="1"/>
              <a:t>Oefen je ethische spieren</a:t>
            </a:r>
          </a:p>
        </p:txBody>
      </p:sp>
      <p:pic>
        <p:nvPicPr>
          <p:cNvPr id="6" name="Picture 5" descr="Tegeltje met tekst: &quot;Kiezen is een keuze&quot;">
            <a:extLst>
              <a:ext uri="{FF2B5EF4-FFF2-40B4-BE49-F238E27FC236}">
                <a16:creationId xmlns:a16="http://schemas.microsoft.com/office/drawing/2014/main" id="{4602D6B3-FAB7-436E-525F-D96549025B8E}"/>
              </a:ext>
            </a:extLst>
          </p:cNvPr>
          <p:cNvPicPr>
            <a:picLocks noChangeAspect="1"/>
          </p:cNvPicPr>
          <p:nvPr/>
        </p:nvPicPr>
        <p:blipFill>
          <a:blip r:embed="rId3"/>
          <a:stretch>
            <a:fillRect/>
          </a:stretch>
        </p:blipFill>
        <p:spPr>
          <a:xfrm>
            <a:off x="5481006" y="582627"/>
            <a:ext cx="7772400" cy="5829300"/>
          </a:xfrm>
          <a:prstGeom prst="rect">
            <a:avLst/>
          </a:prstGeom>
        </p:spPr>
      </p:pic>
    </p:spTree>
    <p:extLst>
      <p:ext uri="{BB962C8B-B14F-4D97-AF65-F5344CB8AC3E}">
        <p14:creationId xmlns:p14="http://schemas.microsoft.com/office/powerpoint/2010/main" val="2783523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0A232-A8C8-1D00-043B-8B60F42B3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1F1B2-1067-D166-4AD6-24627538A5AC}"/>
              </a:ext>
            </a:extLst>
          </p:cNvPr>
          <p:cNvSpPr>
            <a:spLocks noGrp="1"/>
          </p:cNvSpPr>
          <p:nvPr>
            <p:ph type="title"/>
          </p:nvPr>
        </p:nvSpPr>
        <p:spPr/>
        <p:txBody>
          <a:bodyPr/>
          <a:lstStyle/>
          <a:p>
            <a:r>
              <a:rPr lang="nl-NL" noProof="1"/>
              <a:t>Verdiep je in je vak</a:t>
            </a:r>
          </a:p>
        </p:txBody>
      </p:sp>
      <p:sp>
        <p:nvSpPr>
          <p:cNvPr id="3" name="Content Placeholder 2">
            <a:extLst>
              <a:ext uri="{FF2B5EF4-FFF2-40B4-BE49-F238E27FC236}">
                <a16:creationId xmlns:a16="http://schemas.microsoft.com/office/drawing/2014/main" id="{B21165F5-D3D0-F8F7-5907-00DB171BE64B}"/>
              </a:ext>
            </a:extLst>
          </p:cNvPr>
          <p:cNvSpPr>
            <a:spLocks noGrp="1"/>
          </p:cNvSpPr>
          <p:nvPr>
            <p:ph idx="1"/>
          </p:nvPr>
        </p:nvSpPr>
        <p:spPr/>
        <p:txBody>
          <a:bodyPr/>
          <a:lstStyle/>
          <a:p>
            <a:r>
              <a:rPr lang="nl-NL" noProof="1"/>
              <a:t>Semantische HTML</a:t>
            </a:r>
          </a:p>
          <a:p>
            <a:r>
              <a:rPr lang="nl-NL" noProof="1"/>
              <a:t>Hulptechnologie</a:t>
            </a:r>
          </a:p>
          <a:p>
            <a:r>
              <a:rPr lang="nl-NL" noProof="1"/>
              <a:t>UX</a:t>
            </a:r>
          </a:p>
          <a:p>
            <a:r>
              <a:rPr lang="nl-NL" noProof="1"/>
              <a:t>Design </a:t>
            </a:r>
          </a:p>
        </p:txBody>
      </p:sp>
      <p:pic>
        <p:nvPicPr>
          <p:cNvPr id="5" name="Picture 4" descr="Tegeltje: &quot;Learn HTML5 deeply&quot;">
            <a:extLst>
              <a:ext uri="{FF2B5EF4-FFF2-40B4-BE49-F238E27FC236}">
                <a16:creationId xmlns:a16="http://schemas.microsoft.com/office/drawing/2014/main" id="{950B2422-2344-9885-E6FB-15C7CFFC0DF1}"/>
              </a:ext>
            </a:extLst>
          </p:cNvPr>
          <p:cNvPicPr>
            <a:picLocks noChangeAspect="1"/>
          </p:cNvPicPr>
          <p:nvPr/>
        </p:nvPicPr>
        <p:blipFill>
          <a:blip r:embed="rId3"/>
          <a:stretch>
            <a:fillRect/>
          </a:stretch>
        </p:blipFill>
        <p:spPr>
          <a:xfrm>
            <a:off x="5408177" y="582627"/>
            <a:ext cx="7772400" cy="5829300"/>
          </a:xfrm>
          <a:prstGeom prst="rect">
            <a:avLst/>
          </a:prstGeom>
        </p:spPr>
      </p:pic>
    </p:spTree>
    <p:extLst>
      <p:ext uri="{BB962C8B-B14F-4D97-AF65-F5344CB8AC3E}">
        <p14:creationId xmlns:p14="http://schemas.microsoft.com/office/powerpoint/2010/main" val="168089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5230-A662-6862-FCB6-EF442C0D9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2AD8B-FB25-F0E7-0FC2-9D7E46AF52D9}"/>
              </a:ext>
            </a:extLst>
          </p:cNvPr>
          <p:cNvSpPr>
            <a:spLocks noGrp="1"/>
          </p:cNvSpPr>
          <p:nvPr>
            <p:ph type="title"/>
          </p:nvPr>
        </p:nvSpPr>
        <p:spPr/>
        <p:txBody>
          <a:bodyPr/>
          <a:lstStyle/>
          <a:p>
            <a:r>
              <a:rPr lang="nl-NL" noProof="1"/>
              <a:t>Zorg goed voor jezelf</a:t>
            </a:r>
          </a:p>
        </p:txBody>
      </p:sp>
      <p:sp>
        <p:nvSpPr>
          <p:cNvPr id="3" name="Content Placeholder 2">
            <a:extLst>
              <a:ext uri="{FF2B5EF4-FFF2-40B4-BE49-F238E27FC236}">
                <a16:creationId xmlns:a16="http://schemas.microsoft.com/office/drawing/2014/main" id="{C88B9463-E7C9-243F-9348-24A4A7345400}"/>
              </a:ext>
            </a:extLst>
          </p:cNvPr>
          <p:cNvSpPr>
            <a:spLocks noGrp="1"/>
          </p:cNvSpPr>
          <p:nvPr>
            <p:ph idx="1"/>
          </p:nvPr>
        </p:nvSpPr>
        <p:spPr/>
        <p:txBody>
          <a:bodyPr/>
          <a:lstStyle/>
          <a:p>
            <a:r>
              <a:rPr lang="nl-NL" noProof="1"/>
              <a:t>Leer ‘nee’ te zeggen</a:t>
            </a:r>
          </a:p>
          <a:p>
            <a:r>
              <a:rPr lang="nl-NL" noProof="1"/>
              <a:t>Word niet zuur</a:t>
            </a:r>
          </a:p>
          <a:p>
            <a:r>
              <a:rPr lang="nl-NL" noProof="1"/>
              <a:t>Ken jezelf</a:t>
            </a:r>
          </a:p>
          <a:p>
            <a:r>
              <a:rPr lang="nl-NL" i="1" noProof="1"/>
              <a:t>Me-time</a:t>
            </a:r>
            <a:endParaRPr lang="nl-NL" noProof="1"/>
          </a:p>
        </p:txBody>
      </p:sp>
    </p:spTree>
    <p:extLst>
      <p:ext uri="{BB962C8B-B14F-4D97-AF65-F5344CB8AC3E}">
        <p14:creationId xmlns:p14="http://schemas.microsoft.com/office/powerpoint/2010/main" val="328326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13F6C-088F-FBAF-5609-EC267A56D44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3BA0AEB-7C60-3DA6-3A36-8A1F6EDBA456}"/>
              </a:ext>
            </a:extLst>
          </p:cNvPr>
          <p:cNvSpPr txBox="1">
            <a:spLocks noGrp="1"/>
          </p:cNvSpPr>
          <p:nvPr>
            <p:ph type="title" idx="4294967295"/>
          </p:nvPr>
        </p:nvSpPr>
        <p:spPr>
          <a:xfrm>
            <a:off x="8941526" y="6272617"/>
            <a:ext cx="3053250" cy="646331"/>
          </a:xfrm>
          <a:prstGeom prst="rect">
            <a:avLst/>
          </a:prstGeom>
          <a:solidFill>
            <a:schemeClr val="bg1">
              <a:alpha val="7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1">
                <a:ln>
                  <a:noFill/>
                </a:ln>
                <a:solidFill>
                  <a:schemeClr val="tx1"/>
                </a:solidFill>
                <a:effectLst/>
                <a:uLnTx/>
                <a:uFillTx/>
                <a:latin typeface="Helvetica" pitchFamily="2" charset="0"/>
                <a:ea typeface="+mn-ea"/>
                <a:cs typeface="+mn-cs"/>
              </a:rPr>
              <a:t>Boeddhamagazine 77 (2014)</a:t>
            </a:r>
          </a:p>
        </p:txBody>
      </p:sp>
      <p:pic>
        <p:nvPicPr>
          <p:cNvPr id="4" name="Picture 3" descr="thema liefde en relaties&#10;Twee geloven op één kussen, daar slaapt de duivel tussen. Maar klopt dat wel? En hoe zit het met twee samenwonende boeddhisten, is daar alles nirvana wat de klok slaat? Drie stellen over de liefde.&#10;Tekst: Connie Franssen&#10;Fadwa Kartoubi en Paul van Buuren&#10;#1&#10;Geen tijd verspillen aan discussies&#10;&#10;Twee geloven op één kussen? Het kan. Fadwa Kartoubi is moslima en Paul van Buuren is boeddhist. Vanuit liefde respecteren zij elkaar.&#10;&#10;Fadwa Kartoubi, moslima&#10;'Van alle religies komt het boeddhisme qua levensopvatting het dichtste bij de islam. 'Het grote verschil tussen ons is dat ik erg in God geloof en Paul niet. Ik geloof dat ik door God gestraft word voor verkeerd gedrag, Paul begrijpt daar niets van. Voor hem bestaat er geen God en dus ook geen hemel, hel of iemand die oordeelt. Soms heb ik daar moeite mee, kan ik er verdrietig om worden. Mijn liefde voor God is zo groot, dat gun ik Paul ook. Aan de andere kant gunt hij mij dat ik los kom van het idee van straf en oordeel.">
            <a:extLst>
              <a:ext uri="{FF2B5EF4-FFF2-40B4-BE49-F238E27FC236}">
                <a16:creationId xmlns:a16="http://schemas.microsoft.com/office/drawing/2014/main" id="{42D7AA0A-7BAD-90B0-6C5E-DC7E788E79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737" y="0"/>
            <a:ext cx="5042129" cy="6858000"/>
          </a:xfrm>
          <a:prstGeom prst="rect">
            <a:avLst/>
          </a:prstGeom>
        </p:spPr>
      </p:pic>
      <p:pic>
        <p:nvPicPr>
          <p:cNvPr id="6" name="Picture 5" descr="'Alles wat ik doe, is gebaseerd op mijn geloof. Als ik ergens binnenkom, iets eet of drink, vraag ik bescherming van Allah, als ik twijfel vraag ik om inzicht. Ik probeer goed te zijn voor mensen en dieren, geen lijden te veroorzaken. Dat komt overeen met het boeddhisme.&#10;'We wonen niet samen en tijdens ons samenzijn willen we van elkaar genieten. Ik wil geen kostbare tijd verspillen aan religieuze discussies. Voor ons is het dus geen probleem meer, voor mijn omgeving wel. Mijn familie heeft het beste met me voor en het beste is, vinden zij, dat ik met een moslim trouw. Maar ja, ik ben verliefd op Paul en beleef de islam op mijn manier. Ik kan mijn geworstel en schuldgevoelens daarover bij Paul kwijt. Hij begrijpt me niet volledig en dat verwacht ik ook niet, maar hij geeft me ruimte en oordeelt niet. Van- uit liefde kun je elkaar respecteren, wat je ook gelooft en wat je ook doet?&#10;&#10;Paul van Buuren, boeddhist&#10;'Ik vond dat het Fadwa sierde dat ze er openlijk voor uitkwam dat ze gelovig is' zegt Paul van Buuren. 'Ze zei ook direct dat ze me niet wilde bekeren en ik heb ook nooit last van bekeringsdrang gehad. Voor mij is het boeddhisme meer een levenshouding dan een religie, althans dat probeer ik het te laten zijn. Als het even kan, mediteer ik bij &quot;Tegen de Stroom in. 'De pijnpunten die er tussen ons zijn, heb- ben meer te maken met familie en cultuur dan met onze religies. Natuurlijk zijn er verschillen. Zij zegt bismilla'ah voor het eten of als we in de auto stappen. Daar- mee roept ze bescherming van Allah af. Prima. Zij geeft haar kinderen waarden uit de Islam mee, ik geef mijn kinderen mee dat er een keuze is. En soms zijn er dingen die ik niet begrijp. Bijvoorbeeld als Fadwa denkt dat de duivel aan het werk is, of bepaalde symbolen ergens in ziet. De ene keer probeer ik haar gerust te stel-&#10;len, ben ik lief voor haar, de andere keer kan ik vervelend zijn en zeg ik dat ik het maar raar vind. Schuldgevoel speelt voor haar ook regelmatig, iets waar ik helemaal niets mee heb en zeker niet naar een God buiten mij.&#10;&quot;Toch ervaar ik geen tegenstellingen tus- sen ons. We accepteren dat we anders denken over dingen en ik vind dat juist interessant en leerzaam. Het is vooral haar omgeving die problemen heeft met onze relatie en dat is pijnlijk. De culturele verschillen zijn er nu eenmaal, net als generalisaties over 'Marokkanen. De buitenwereld maakt haar tot Marokkaan, maar ze is gewoon Fadwa. Het is een keuze van haar omgeving het verschil in religie tot een probleem te maken, voor ons speelt het niet?&#10;&#10;&#10;24. boeddhamagazine 77. zomer 2014">
            <a:extLst>
              <a:ext uri="{FF2B5EF4-FFF2-40B4-BE49-F238E27FC236}">
                <a16:creationId xmlns:a16="http://schemas.microsoft.com/office/drawing/2014/main" id="{08DFEB1C-C358-1D87-2C67-16EB692AEC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0"/>
            <a:ext cx="5053263" cy="6858000"/>
          </a:xfrm>
          <a:prstGeom prst="rect">
            <a:avLst/>
          </a:prstGeom>
        </p:spPr>
      </p:pic>
    </p:spTree>
    <p:extLst>
      <p:ext uri="{BB962C8B-B14F-4D97-AF65-F5344CB8AC3E}">
        <p14:creationId xmlns:p14="http://schemas.microsoft.com/office/powerpoint/2010/main" val="2219792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F8DE-FE99-7121-290B-3AFB61240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6D2C7-0107-01A6-12D0-5A2E37D15DEB}"/>
              </a:ext>
            </a:extLst>
          </p:cNvPr>
          <p:cNvSpPr>
            <a:spLocks noGrp="1"/>
          </p:cNvSpPr>
          <p:nvPr>
            <p:ph type="title"/>
          </p:nvPr>
        </p:nvSpPr>
        <p:spPr/>
        <p:txBody>
          <a:bodyPr/>
          <a:lstStyle/>
          <a:p>
            <a:r>
              <a:rPr lang="nl-NL" noProof="1"/>
              <a:t>Zorg goed voor anderen</a:t>
            </a:r>
          </a:p>
        </p:txBody>
      </p:sp>
      <p:sp>
        <p:nvSpPr>
          <p:cNvPr id="3" name="Content Placeholder 2">
            <a:extLst>
              <a:ext uri="{FF2B5EF4-FFF2-40B4-BE49-F238E27FC236}">
                <a16:creationId xmlns:a16="http://schemas.microsoft.com/office/drawing/2014/main" id="{5F485412-CD69-4D8E-02F8-5C427FFAA40C}"/>
              </a:ext>
            </a:extLst>
          </p:cNvPr>
          <p:cNvSpPr>
            <a:spLocks noGrp="1"/>
          </p:cNvSpPr>
          <p:nvPr>
            <p:ph idx="1"/>
          </p:nvPr>
        </p:nvSpPr>
        <p:spPr>
          <a:xfrm>
            <a:off x="838200" y="1825625"/>
            <a:ext cx="6646606" cy="4351338"/>
          </a:xfrm>
        </p:spPr>
        <p:txBody>
          <a:bodyPr/>
          <a:lstStyle/>
          <a:p>
            <a:r>
              <a:rPr lang="nl-NL" noProof="1"/>
              <a:t>Dankbaarheid</a:t>
            </a:r>
          </a:p>
          <a:p>
            <a:r>
              <a:rPr lang="nl-NL" noProof="1"/>
              <a:t>Help anderen</a:t>
            </a:r>
          </a:p>
          <a:p>
            <a:r>
              <a:rPr lang="nl-NL" noProof="1"/>
              <a:t>Maak plaats voor anderen</a:t>
            </a:r>
          </a:p>
          <a:p>
            <a:r>
              <a:rPr lang="nl-NL" noProof="1"/>
              <a:t>Wees een voorbeeld</a:t>
            </a:r>
          </a:p>
          <a:p>
            <a:r>
              <a:rPr lang="nl-NL" noProof="1"/>
              <a:t>Wees complimenteus</a:t>
            </a:r>
          </a:p>
          <a:p>
            <a:endParaRPr lang="nl-NL" noProof="1"/>
          </a:p>
        </p:txBody>
      </p:sp>
      <p:pic>
        <p:nvPicPr>
          <p:cNvPr id="4" name="Picture 3" descr="Sticker met tekst: &quot;Je bent zo goed!&quot;">
            <a:extLst>
              <a:ext uri="{FF2B5EF4-FFF2-40B4-BE49-F238E27FC236}">
                <a16:creationId xmlns:a16="http://schemas.microsoft.com/office/drawing/2014/main" id="{D79A896C-2431-42B5-3605-27604376A076}"/>
              </a:ext>
            </a:extLst>
          </p:cNvPr>
          <p:cNvPicPr>
            <a:picLocks noChangeAspect="1"/>
          </p:cNvPicPr>
          <p:nvPr/>
        </p:nvPicPr>
        <p:blipFill>
          <a:blip r:embed="rId3"/>
          <a:stretch>
            <a:fillRect/>
          </a:stretch>
        </p:blipFill>
        <p:spPr>
          <a:xfrm>
            <a:off x="5116863" y="766749"/>
            <a:ext cx="7772400" cy="5829300"/>
          </a:xfrm>
          <a:prstGeom prst="rect">
            <a:avLst/>
          </a:prstGeom>
        </p:spPr>
      </p:pic>
    </p:spTree>
    <p:extLst>
      <p:ext uri="{BB962C8B-B14F-4D97-AF65-F5344CB8AC3E}">
        <p14:creationId xmlns:p14="http://schemas.microsoft.com/office/powerpoint/2010/main" val="3008304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140B0-42F2-53E7-785C-A097E037E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00A6B0-53B0-49C5-3F62-4EDF4077E2F4}"/>
              </a:ext>
            </a:extLst>
          </p:cNvPr>
          <p:cNvSpPr>
            <a:spLocks noGrp="1"/>
          </p:cNvSpPr>
          <p:nvPr>
            <p:ph type="title"/>
          </p:nvPr>
        </p:nvSpPr>
        <p:spPr/>
        <p:txBody>
          <a:bodyPr/>
          <a:lstStyle/>
          <a:p>
            <a:r>
              <a:rPr lang="nl-NL" noProof="1"/>
              <a:t>Oefening</a:t>
            </a:r>
          </a:p>
        </p:txBody>
      </p:sp>
      <p:sp>
        <p:nvSpPr>
          <p:cNvPr id="3" name="Content Placeholder 2">
            <a:extLst>
              <a:ext uri="{FF2B5EF4-FFF2-40B4-BE49-F238E27FC236}">
                <a16:creationId xmlns:a16="http://schemas.microsoft.com/office/drawing/2014/main" id="{66095007-F224-52F3-E104-6FDEB01CEE1D}"/>
              </a:ext>
            </a:extLst>
          </p:cNvPr>
          <p:cNvSpPr>
            <a:spLocks noGrp="1"/>
          </p:cNvSpPr>
          <p:nvPr>
            <p:ph idx="1"/>
          </p:nvPr>
        </p:nvSpPr>
        <p:spPr>
          <a:xfrm>
            <a:off x="838200" y="1825625"/>
            <a:ext cx="6646606" cy="4351338"/>
          </a:xfrm>
        </p:spPr>
        <p:txBody>
          <a:bodyPr/>
          <a:lstStyle/>
          <a:p>
            <a:r>
              <a:rPr lang="nl-NL" noProof="1"/>
              <a:t>Ogen dicht</a:t>
            </a:r>
          </a:p>
          <a:p>
            <a:r>
              <a:rPr lang="nl-NL" noProof="1"/>
              <a:t>Haal adem</a:t>
            </a:r>
          </a:p>
          <a:p>
            <a:endParaRPr lang="nl-NL" noProof="1"/>
          </a:p>
        </p:txBody>
      </p:sp>
      <p:pic>
        <p:nvPicPr>
          <p:cNvPr id="4" name="Picture 3">
            <a:extLst>
              <a:ext uri="{FF2B5EF4-FFF2-40B4-BE49-F238E27FC236}">
                <a16:creationId xmlns:a16="http://schemas.microsoft.com/office/drawing/2014/main" id="{221B1B00-6FEE-346A-3582-32D092D645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16863" y="766749"/>
            <a:ext cx="7772400" cy="5829300"/>
          </a:xfrm>
          <a:prstGeom prst="rect">
            <a:avLst/>
          </a:prstGeom>
        </p:spPr>
      </p:pic>
    </p:spTree>
    <p:extLst>
      <p:ext uri="{BB962C8B-B14F-4D97-AF65-F5344CB8AC3E}">
        <p14:creationId xmlns:p14="http://schemas.microsoft.com/office/powerpoint/2010/main" val="2671327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969D9-309C-4292-8B48-E3FCE2494A7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409B4F0-B290-3397-A840-83471280A870}"/>
              </a:ext>
            </a:extLst>
          </p:cNvPr>
          <p:cNvSpPr txBox="1">
            <a:spLocks noGrp="1"/>
          </p:cNvSpPr>
          <p:nvPr>
            <p:ph type="title" idx="4294967295"/>
          </p:nvPr>
        </p:nvSpPr>
        <p:spPr>
          <a:xfrm>
            <a:off x="684451" y="-113190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kern="1200">
                <a:solidFill>
                  <a:schemeClr val="tx1"/>
                </a:solidFill>
                <a:latin typeface="Toronto Subway" panose="020B0602020203020304" pitchFamily="34"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1">
                <a:ln>
                  <a:noFill/>
                </a:ln>
                <a:solidFill>
                  <a:schemeClr val="tx1"/>
                </a:solidFill>
                <a:effectLst/>
                <a:uLnTx/>
                <a:uFillTx/>
                <a:latin typeface="Toronto Subway" panose="020B0602020203020304" pitchFamily="34" charset="77"/>
                <a:ea typeface="+mj-ea"/>
                <a:cs typeface="+mj-cs"/>
              </a:rPr>
              <a:t>Herinnering</a:t>
            </a:r>
          </a:p>
        </p:txBody>
      </p:sp>
      <p:pic>
        <p:nvPicPr>
          <p:cNvPr id="4" name="Picture 3">
            <a:extLst>
              <a:ext uri="{FF2B5EF4-FFF2-40B4-BE49-F238E27FC236}">
                <a16:creationId xmlns:a16="http://schemas.microsoft.com/office/drawing/2014/main" id="{EAF77905-F14D-B5DC-8E26-353F1739A6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44389" y="0"/>
            <a:ext cx="9879937" cy="6858000"/>
          </a:xfrm>
          <a:prstGeom prst="rect">
            <a:avLst/>
          </a:prstGeom>
        </p:spPr>
      </p:pic>
      <p:sp>
        <p:nvSpPr>
          <p:cNvPr id="6" name="Content Placeholder 2">
            <a:extLst>
              <a:ext uri="{FF2B5EF4-FFF2-40B4-BE49-F238E27FC236}">
                <a16:creationId xmlns:a16="http://schemas.microsoft.com/office/drawing/2014/main" id="{B47D07BB-4ACE-CE04-65D5-501C2EC6B578}"/>
              </a:ext>
            </a:extLst>
          </p:cNvPr>
          <p:cNvSpPr>
            <a:spLocks noGrp="1"/>
          </p:cNvSpPr>
          <p:nvPr>
            <p:ph idx="1"/>
          </p:nvPr>
        </p:nvSpPr>
        <p:spPr>
          <a:xfrm>
            <a:off x="838200" y="1325563"/>
            <a:ext cx="10515600" cy="4851400"/>
          </a:xfrm>
        </p:spPr>
        <p:txBody>
          <a:bodyPr/>
          <a:lstStyle/>
          <a:p>
            <a:pPr marL="0" indent="0" algn="r">
              <a:buNone/>
            </a:pPr>
            <a:r>
              <a:rPr lang="nl-NL" noProof="1"/>
              <a:t>Toegankelijkheid gaat over mensen</a:t>
            </a:r>
          </a:p>
          <a:p>
            <a:pPr marL="0" indent="0" algn="r">
              <a:buNone/>
            </a:pPr>
            <a:r>
              <a:rPr lang="nl-NL" noProof="1"/>
              <a:t>Mensen zijn oneindig verschillend</a:t>
            </a:r>
          </a:p>
          <a:p>
            <a:pPr marL="0" indent="0" algn="r">
              <a:buNone/>
            </a:pPr>
            <a:r>
              <a:rPr lang="nl-NL" noProof="1"/>
              <a:t>We moeten ze allemaal bedienen</a:t>
            </a:r>
            <a:br>
              <a:rPr lang="nl-NL" noProof="1"/>
            </a:br>
            <a:endParaRPr lang="nl-NL" noProof="1"/>
          </a:p>
          <a:p>
            <a:pPr marL="0" indent="0" algn="r">
              <a:buNone/>
            </a:pPr>
            <a:r>
              <a:rPr lang="nl-NL" noProof="1"/>
              <a:t>Onmogelijk</a:t>
            </a:r>
          </a:p>
          <a:p>
            <a:pPr marL="0" indent="0" algn="r">
              <a:buNone/>
            </a:pPr>
            <a:r>
              <a:rPr lang="nl-NL" noProof="1"/>
              <a:t>We doen het toch</a:t>
            </a:r>
          </a:p>
        </p:txBody>
      </p:sp>
    </p:spTree>
    <p:extLst>
      <p:ext uri="{BB962C8B-B14F-4D97-AF65-F5344CB8AC3E}">
        <p14:creationId xmlns:p14="http://schemas.microsoft.com/office/powerpoint/2010/main" val="1184802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28E8-D844-8AA9-1FE7-2D23615649C6}"/>
              </a:ext>
            </a:extLst>
          </p:cNvPr>
          <p:cNvSpPr>
            <a:spLocks noGrp="1"/>
          </p:cNvSpPr>
          <p:nvPr>
            <p:ph type="title"/>
          </p:nvPr>
        </p:nvSpPr>
        <p:spPr/>
        <p:txBody>
          <a:bodyPr/>
          <a:lstStyle/>
          <a:p>
            <a:pPr algn="l"/>
            <a:r>
              <a:rPr lang="nl-NL" noProof="1"/>
              <a:t>Vragen?</a:t>
            </a:r>
          </a:p>
        </p:txBody>
      </p:sp>
      <p:sp>
        <p:nvSpPr>
          <p:cNvPr id="3" name="Text Placeholder 2">
            <a:extLst>
              <a:ext uri="{FF2B5EF4-FFF2-40B4-BE49-F238E27FC236}">
                <a16:creationId xmlns:a16="http://schemas.microsoft.com/office/drawing/2014/main" id="{915ECB5A-5B25-533F-CA41-310276059B69}"/>
              </a:ext>
            </a:extLst>
          </p:cNvPr>
          <p:cNvSpPr>
            <a:spLocks noGrp="1"/>
          </p:cNvSpPr>
          <p:nvPr>
            <p:ph type="body" idx="1"/>
          </p:nvPr>
        </p:nvSpPr>
        <p:spPr/>
        <p:txBody>
          <a:bodyPr/>
          <a:lstStyle/>
          <a:p>
            <a:r>
              <a:rPr lang="nl-NL" noProof="1">
                <a:solidFill>
                  <a:schemeClr val="tx1"/>
                </a:solidFill>
              </a:rPr>
              <a:t>Pssst, ik heb stickers!</a:t>
            </a:r>
          </a:p>
        </p:txBody>
      </p:sp>
      <p:pic>
        <p:nvPicPr>
          <p:cNvPr id="4" name="Picture 3" descr="Interieurfoto met een klein boompje met bovenop het boompje een tinnen boeddhabeeldje. Naast het boompje iets wat lijkt op een kandelaar. Het boompje lijkt een kerstboom met een boeddhabeeldje als piek.&#10;Het beeldje toont een boeddha met de armen voor de borst. Op de achtergrond een schilderij en een foto van de meisje">
            <a:extLst>
              <a:ext uri="{FF2B5EF4-FFF2-40B4-BE49-F238E27FC236}">
                <a16:creationId xmlns:a16="http://schemas.microsoft.com/office/drawing/2014/main" id="{968FD802-D1F5-F0D4-5CC6-00197B74DD60}"/>
              </a:ext>
            </a:extLst>
          </p:cNvPr>
          <p:cNvPicPr>
            <a:picLocks noChangeAspect="1"/>
          </p:cNvPicPr>
          <p:nvPr/>
        </p:nvPicPr>
        <p:blipFill>
          <a:blip r:embed="rId2"/>
          <a:stretch>
            <a:fillRect/>
          </a:stretch>
        </p:blipFill>
        <p:spPr>
          <a:xfrm>
            <a:off x="7068553" y="0"/>
            <a:ext cx="5123447" cy="6858000"/>
          </a:xfrm>
          <a:prstGeom prst="rect">
            <a:avLst/>
          </a:prstGeom>
        </p:spPr>
      </p:pic>
    </p:spTree>
    <p:extLst>
      <p:ext uri="{BB962C8B-B14F-4D97-AF65-F5344CB8AC3E}">
        <p14:creationId xmlns:p14="http://schemas.microsoft.com/office/powerpoint/2010/main" val="436665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F80D-5969-2FA1-1BAB-590561AB3D80}"/>
              </a:ext>
            </a:extLst>
          </p:cNvPr>
          <p:cNvSpPr>
            <a:spLocks noGrp="1"/>
          </p:cNvSpPr>
          <p:nvPr>
            <p:ph type="title"/>
          </p:nvPr>
        </p:nvSpPr>
        <p:spPr/>
        <p:txBody>
          <a:bodyPr>
            <a:normAutofit/>
          </a:bodyPr>
          <a:lstStyle/>
          <a:p>
            <a:r>
              <a:rPr lang="nl-NL" sz="6000" noProof="1"/>
              <a:t>Dank!</a:t>
            </a:r>
          </a:p>
        </p:txBody>
      </p:sp>
      <p:pic>
        <p:nvPicPr>
          <p:cNvPr id="6" name="Picture 5" descr="QR code voor wbvb.nl/ncdt2026">
            <a:extLst>
              <a:ext uri="{FF2B5EF4-FFF2-40B4-BE49-F238E27FC236}">
                <a16:creationId xmlns:a16="http://schemas.microsoft.com/office/drawing/2014/main" id="{F76544FF-D867-F4A0-54B7-95AD3952B115}"/>
              </a:ext>
            </a:extLst>
          </p:cNvPr>
          <p:cNvPicPr>
            <a:picLocks noChangeAspect="1"/>
          </p:cNvPicPr>
          <p:nvPr/>
        </p:nvPicPr>
        <p:blipFill>
          <a:blip r:embed="rId3"/>
          <a:stretch>
            <a:fillRect/>
          </a:stretch>
        </p:blipFill>
        <p:spPr>
          <a:xfrm>
            <a:off x="7857744" y="681228"/>
            <a:ext cx="3633497" cy="3501901"/>
          </a:xfrm>
          <a:prstGeom prst="rect">
            <a:avLst/>
          </a:prstGeom>
        </p:spPr>
      </p:pic>
      <p:sp>
        <p:nvSpPr>
          <p:cNvPr id="10" name="TextBox 9">
            <a:extLst>
              <a:ext uri="{FF2B5EF4-FFF2-40B4-BE49-F238E27FC236}">
                <a16:creationId xmlns:a16="http://schemas.microsoft.com/office/drawing/2014/main" id="{0987F015-553C-4492-72B6-C0F9A7C832AB}"/>
              </a:ext>
            </a:extLst>
          </p:cNvPr>
          <p:cNvSpPr txBox="1"/>
          <p:nvPr/>
        </p:nvSpPr>
        <p:spPr>
          <a:xfrm>
            <a:off x="7958467" y="4041617"/>
            <a:ext cx="3389376" cy="584775"/>
          </a:xfrm>
          <a:prstGeom prst="rect">
            <a:avLst/>
          </a:prstGeom>
          <a:noFill/>
        </p:spPr>
        <p:txBody>
          <a:bodyPr wrap="square" rtlCol="0">
            <a:spAutoFit/>
          </a:bodyPr>
          <a:lstStyle/>
          <a:p>
            <a:pPr algn="ctr"/>
            <a:r>
              <a:rPr lang="en-US" sz="3200" dirty="0" err="1">
                <a:latin typeface="Helvetica" pitchFamily="2" charset="0"/>
                <a:hlinkClick r:id="rId4">
                  <a:extLst>
                    <a:ext uri="{A12FA001-AC4F-418D-AE19-62706E023703}">
                      <ahyp:hlinkClr xmlns:ahyp="http://schemas.microsoft.com/office/drawing/2018/hyperlinkcolor" val="tx"/>
                    </a:ext>
                  </a:extLst>
                </a:hlinkClick>
              </a:rPr>
              <a:t>wbvb.nl</a:t>
            </a:r>
            <a:r>
              <a:rPr lang="en-US" sz="3200" dirty="0">
                <a:latin typeface="Helvetica" pitchFamily="2" charset="0"/>
                <a:hlinkClick r:id="rId4">
                  <a:extLst>
                    <a:ext uri="{A12FA001-AC4F-418D-AE19-62706E023703}">
                      <ahyp:hlinkClr xmlns:ahyp="http://schemas.microsoft.com/office/drawing/2018/hyperlinkcolor" val="tx"/>
                    </a:ext>
                  </a:extLst>
                </a:hlinkClick>
              </a:rPr>
              <a:t>/ncdt2026</a:t>
            </a:r>
            <a:endParaRPr lang="en-US" sz="3200" dirty="0">
              <a:latin typeface="Helvetica" pitchFamily="2" charset="0"/>
            </a:endParaRPr>
          </a:p>
        </p:txBody>
      </p:sp>
      <p:sp>
        <p:nvSpPr>
          <p:cNvPr id="4" name="Text Placeholder 3">
            <a:extLst>
              <a:ext uri="{FF2B5EF4-FFF2-40B4-BE49-F238E27FC236}">
                <a16:creationId xmlns:a16="http://schemas.microsoft.com/office/drawing/2014/main" id="{23462649-D691-A446-767B-48C313D2B2C5}"/>
              </a:ext>
            </a:extLst>
          </p:cNvPr>
          <p:cNvSpPr>
            <a:spLocks noGrp="1"/>
          </p:cNvSpPr>
          <p:nvPr>
            <p:ph type="body" sz="half" idx="2"/>
          </p:nvPr>
        </p:nvSpPr>
        <p:spPr/>
        <p:txBody>
          <a:bodyPr>
            <a:normAutofit/>
          </a:bodyPr>
          <a:lstStyle/>
          <a:p>
            <a:endParaRPr lang="nl-NL" sz="2800" noProof="1"/>
          </a:p>
          <a:p>
            <a:r>
              <a:rPr lang="nl-NL" sz="2800" noProof="1"/>
              <a:t>Paul van Buuren</a:t>
            </a:r>
          </a:p>
          <a:p>
            <a:r>
              <a:rPr lang="nl-NL" sz="2800" noProof="1"/>
              <a:t>WBVB Rotterdam</a:t>
            </a:r>
          </a:p>
        </p:txBody>
      </p:sp>
      <p:pic>
        <p:nvPicPr>
          <p:cNvPr id="5" name="Picture 2" descr="Nationaal Congres Digitale Toegankelijkheid Logo">
            <a:extLst>
              <a:ext uri="{FF2B5EF4-FFF2-40B4-BE49-F238E27FC236}">
                <a16:creationId xmlns:a16="http://schemas.microsoft.com/office/drawing/2014/main" id="{46E22DCE-7E01-1491-A27F-96C6A3BC92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0212" y="5201035"/>
            <a:ext cx="6259656" cy="116458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WBVB logo">
            <a:extLst>
              <a:ext uri="{FF2B5EF4-FFF2-40B4-BE49-F238E27FC236}">
                <a16:creationId xmlns:a16="http://schemas.microsoft.com/office/drawing/2014/main" id="{7E498A06-3E6C-6C62-3CF4-72E8D67C69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612" y="3657600"/>
            <a:ext cx="2049018" cy="1155130"/>
          </a:xfrm>
          <a:prstGeom prst="rect">
            <a:avLst/>
          </a:prstGeom>
        </p:spPr>
      </p:pic>
      <p:sp>
        <p:nvSpPr>
          <p:cNvPr id="12" name="Frame 11">
            <a:extLst>
              <a:ext uri="{FF2B5EF4-FFF2-40B4-BE49-F238E27FC236}">
                <a16:creationId xmlns:a16="http://schemas.microsoft.com/office/drawing/2014/main" id="{A755A1C2-561C-DD03-CA56-6458CF3D6D73}"/>
              </a:ext>
              <a:ext uri="{C183D7F6-B498-43B3-948B-1728B52AA6E4}">
                <adec:decorative xmlns:adec="http://schemas.microsoft.com/office/drawing/2017/decorative" val="1"/>
              </a:ext>
            </a:extLst>
          </p:cNvPr>
          <p:cNvSpPr/>
          <p:nvPr/>
        </p:nvSpPr>
        <p:spPr>
          <a:xfrm>
            <a:off x="7815071" y="530352"/>
            <a:ext cx="3676169" cy="4212336"/>
          </a:xfrm>
          <a:prstGeom prst="frame">
            <a:avLst>
              <a:gd name="adj1" fmla="val 181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1">
              <a:solidFill>
                <a:schemeClr val="tx1"/>
              </a:solidFill>
            </a:endParaRPr>
          </a:p>
        </p:txBody>
      </p:sp>
    </p:spTree>
    <p:extLst>
      <p:ext uri="{BB962C8B-B14F-4D97-AF65-F5344CB8AC3E}">
        <p14:creationId xmlns:p14="http://schemas.microsoft.com/office/powerpoint/2010/main" val="382671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32CCC-4AB0-BBD6-5E37-D2ECE6F4E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F3DDD-A3D9-A100-BD82-A3C28FD0017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noProof="1"/>
              <a:t>Hoera, getrouwd!</a:t>
            </a:r>
          </a:p>
        </p:txBody>
      </p:sp>
      <p:pic>
        <p:nvPicPr>
          <p:cNvPr id="4" name="Picture 3" descr="Pauls trouwfoto met 80 juichende mensen verkleed in het stadhuis van Rotterdam">
            <a:extLst>
              <a:ext uri="{FF2B5EF4-FFF2-40B4-BE49-F238E27FC236}">
                <a16:creationId xmlns:a16="http://schemas.microsoft.com/office/drawing/2014/main" id="{6CC24D84-2326-3385-1BC4-190002273E5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9717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67D5A-9E44-6C10-4A30-655084740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37CC4-BFBF-EDD7-98B0-F97661CC9800}"/>
              </a:ext>
            </a:extLst>
          </p:cNvPr>
          <p:cNvSpPr>
            <a:spLocks noGrp="1"/>
          </p:cNvSpPr>
          <p:nvPr>
            <p:ph type="title"/>
          </p:nvPr>
        </p:nvSpPr>
        <p:spPr>
          <a:xfrm>
            <a:off x="0" y="-1325563"/>
            <a:ext cx="10515600" cy="1325563"/>
          </a:xfrm>
        </p:spPr>
        <p:txBody>
          <a:bodyPr/>
          <a:lstStyle/>
          <a:p>
            <a:r>
              <a:rPr lang="nl-NL" noProof="1"/>
              <a:t>Wat is de bodhisatva gelofte van toegankelijkheid</a:t>
            </a:r>
          </a:p>
        </p:txBody>
      </p:sp>
      <p:sp>
        <p:nvSpPr>
          <p:cNvPr id="7" name="Content Placeholder 2">
            <a:extLst>
              <a:ext uri="{FF2B5EF4-FFF2-40B4-BE49-F238E27FC236}">
                <a16:creationId xmlns:a16="http://schemas.microsoft.com/office/drawing/2014/main" id="{CA051586-329D-BEC8-BC97-B88F2E141FC4}"/>
              </a:ext>
            </a:extLst>
          </p:cNvPr>
          <p:cNvSpPr txBox="1">
            <a:spLocks/>
          </p:cNvSpPr>
          <p:nvPr/>
        </p:nvSpPr>
        <p:spPr>
          <a:xfrm>
            <a:off x="166255" y="736758"/>
            <a:ext cx="11887200" cy="2043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nl-NL" sz="4000" noProof="1"/>
              <a:t>Er zijn heel veel verschillende gebruikers.</a:t>
            </a:r>
          </a:p>
          <a:p>
            <a:pPr marL="0" indent="0" algn="ctr">
              <a:lnSpc>
                <a:spcPct val="150000"/>
              </a:lnSpc>
              <a:buFont typeface="Arial" panose="020B0604020202020204" pitchFamily="34" charset="0"/>
              <a:buNone/>
            </a:pPr>
            <a:r>
              <a:rPr lang="nl-NL" sz="4000" noProof="1"/>
              <a:t>Informatie moet voor elk van hen toegankelijk zijn.</a:t>
            </a:r>
          </a:p>
        </p:txBody>
      </p:sp>
      <p:sp>
        <p:nvSpPr>
          <p:cNvPr id="3" name="Content Placeholder 2">
            <a:extLst>
              <a:ext uri="{FF2B5EF4-FFF2-40B4-BE49-F238E27FC236}">
                <a16:creationId xmlns:a16="http://schemas.microsoft.com/office/drawing/2014/main" id="{31593790-B36D-58DA-830A-20DEF1E7D8FA}"/>
              </a:ext>
            </a:extLst>
          </p:cNvPr>
          <p:cNvSpPr>
            <a:spLocks noGrp="1"/>
          </p:cNvSpPr>
          <p:nvPr>
            <p:ph idx="1"/>
          </p:nvPr>
        </p:nvSpPr>
        <p:spPr>
          <a:xfrm>
            <a:off x="838200" y="4077725"/>
            <a:ext cx="10515600" cy="2043517"/>
          </a:xfrm>
        </p:spPr>
        <p:txBody>
          <a:bodyPr>
            <a:normAutofit/>
          </a:bodyPr>
          <a:lstStyle/>
          <a:p>
            <a:pPr marL="0" indent="0" algn="ctr">
              <a:lnSpc>
                <a:spcPct val="150000"/>
              </a:lnSpc>
              <a:buNone/>
            </a:pPr>
            <a:r>
              <a:rPr lang="nl-NL" sz="4000" noProof="1"/>
              <a:t>Hoe talloos de levende wezens ook zijn,</a:t>
            </a:r>
            <a:br>
              <a:rPr lang="nl-NL" sz="4000" noProof="1"/>
            </a:br>
            <a:r>
              <a:rPr lang="nl-NL" sz="4000" noProof="1"/>
              <a:t>ik beloof ze alle te bevrijden.</a:t>
            </a:r>
          </a:p>
        </p:txBody>
      </p:sp>
      <p:pic>
        <p:nvPicPr>
          <p:cNvPr id="4" name="Picture 3">
            <a:extLst>
              <a:ext uri="{FF2B5EF4-FFF2-40B4-BE49-F238E27FC236}">
                <a16:creationId xmlns:a16="http://schemas.microsoft.com/office/drawing/2014/main" id="{1AB3790E-00DF-A558-36F8-8E44939057C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7000" contrast="30000"/>
                    </a14:imgEffect>
                  </a14:imgLayer>
                </a14:imgProps>
              </a:ext>
              <a:ext uri="{28A0092B-C50C-407E-A947-70E740481C1C}">
                <a14:useLocalDpi xmlns:a14="http://schemas.microsoft.com/office/drawing/2010/main"/>
              </a:ext>
            </a:extLst>
          </a:blip>
          <a:srcRect l="59368" t="23540" r="32103" b="64999"/>
          <a:stretch>
            <a:fillRect/>
          </a:stretch>
        </p:blipFill>
        <p:spPr>
          <a:xfrm rot="8038698">
            <a:off x="5847860" y="3178907"/>
            <a:ext cx="496278" cy="500186"/>
          </a:xfrm>
          <a:prstGeom prst="rect">
            <a:avLst/>
          </a:prstGeom>
        </p:spPr>
      </p:pic>
    </p:spTree>
    <p:extLst>
      <p:ext uri="{BB962C8B-B14F-4D97-AF65-F5344CB8AC3E}">
        <p14:creationId xmlns:p14="http://schemas.microsoft.com/office/powerpoint/2010/main" val="24087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5D55-5438-F80A-6FEC-8972154FAB61}"/>
              </a:ext>
            </a:extLst>
          </p:cNvPr>
          <p:cNvSpPr>
            <a:spLocks noGrp="1"/>
          </p:cNvSpPr>
          <p:nvPr>
            <p:ph type="title"/>
          </p:nvPr>
        </p:nvSpPr>
        <p:spPr>
          <a:xfrm>
            <a:off x="831850" y="2862262"/>
            <a:ext cx="5898134" cy="1222058"/>
          </a:xfrm>
        </p:spPr>
        <p:txBody>
          <a:bodyPr>
            <a:normAutofit/>
          </a:bodyPr>
          <a:lstStyle/>
          <a:p>
            <a:pPr algn="l"/>
            <a:r>
              <a:rPr lang="nl-NL" noProof="1"/>
              <a:t>‘De’ gebruiker?</a:t>
            </a:r>
          </a:p>
        </p:txBody>
      </p:sp>
      <p:pic>
        <p:nvPicPr>
          <p:cNvPr id="12" name="Picture 11" descr="Stickers met tekst: &quot;Jij bent niet je gebruiker&quot;">
            <a:extLst>
              <a:ext uri="{FF2B5EF4-FFF2-40B4-BE49-F238E27FC236}">
                <a16:creationId xmlns:a16="http://schemas.microsoft.com/office/drawing/2014/main" id="{2EB91A52-3B63-4474-7A42-44A7D2DBC132}"/>
              </a:ext>
            </a:extLst>
          </p:cNvPr>
          <p:cNvPicPr>
            <a:picLocks noChangeAspect="1"/>
          </p:cNvPicPr>
          <p:nvPr/>
        </p:nvPicPr>
        <p:blipFill>
          <a:blip r:embed="rId2"/>
          <a:srcRect l="21796" r="20675"/>
          <a:stretch>
            <a:fillRect/>
          </a:stretch>
        </p:blipFill>
        <p:spPr>
          <a:xfrm>
            <a:off x="6729984" y="623086"/>
            <a:ext cx="4471416" cy="5829300"/>
          </a:xfrm>
          <a:prstGeom prst="rect">
            <a:avLst/>
          </a:prstGeom>
        </p:spPr>
      </p:pic>
    </p:spTree>
    <p:extLst>
      <p:ext uri="{BB962C8B-B14F-4D97-AF65-F5344CB8AC3E}">
        <p14:creationId xmlns:p14="http://schemas.microsoft.com/office/powerpoint/2010/main" val="372358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EAAD-9E2A-9C8E-63B5-870CF3223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A2DE0-6C2E-B7C6-2246-6295F7FC12B8}"/>
              </a:ext>
            </a:extLst>
          </p:cNvPr>
          <p:cNvSpPr>
            <a:spLocks noGrp="1"/>
          </p:cNvSpPr>
          <p:nvPr>
            <p:ph type="title"/>
          </p:nvPr>
        </p:nvSpPr>
        <p:spPr/>
        <p:txBody>
          <a:bodyPr/>
          <a:lstStyle/>
          <a:p>
            <a:r>
              <a:rPr lang="nl-NL" noProof="1"/>
              <a:t>The Persona spectrum</a:t>
            </a:r>
          </a:p>
        </p:txBody>
      </p:sp>
      <p:pic>
        <p:nvPicPr>
          <p:cNvPr id="1026" name="Picture 2" descr="The Persona Spectrum. Diagram shows examples of permanent, temporary, and situational disabilities.">
            <a:extLst>
              <a:ext uri="{FF2B5EF4-FFF2-40B4-BE49-F238E27FC236}">
                <a16:creationId xmlns:a16="http://schemas.microsoft.com/office/drawing/2014/main" id="{CECD2CCD-66C5-F8ED-865E-658FDA3833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0"/>
            <a:ext cx="8351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6BF140-C775-2BAB-01DB-6416FE30B743}"/>
              </a:ext>
            </a:extLst>
          </p:cNvPr>
          <p:cNvSpPr txBox="1"/>
          <p:nvPr/>
        </p:nvSpPr>
        <p:spPr>
          <a:xfrm>
            <a:off x="7563394" y="6272617"/>
            <a:ext cx="4431382" cy="646331"/>
          </a:xfrm>
          <a:prstGeom prst="rect">
            <a:avLst/>
          </a:prstGeom>
          <a:solidFill>
            <a:schemeClr val="bg1">
              <a:alpha val="70000"/>
            </a:schemeClr>
          </a:solidFill>
        </p:spPr>
        <p:txBody>
          <a:bodyPr wrap="square">
            <a:spAutoFit/>
          </a:bodyPr>
          <a:lstStyle/>
          <a:p>
            <a:pPr algn="ctr"/>
            <a:r>
              <a:rPr lang="nl-NL" noProof="1">
                <a:latin typeface="Helvetica" pitchFamily="2" charset="0"/>
              </a:rPr>
              <a:t>Bron: </a:t>
            </a:r>
            <a:r>
              <a:rPr lang="nl-NL" noProof="1">
                <a:latin typeface="Helvetica" pitchFamily="2" charset="0"/>
                <a:hlinkClick r:id="rId3"/>
              </a:rPr>
              <a:t>Microsoft Inclusive 101 design toolkit</a:t>
            </a:r>
            <a:endParaRPr lang="nl-NL" noProof="1">
              <a:latin typeface="Helvetica" pitchFamily="2" charset="0"/>
            </a:endParaRPr>
          </a:p>
        </p:txBody>
      </p:sp>
    </p:spTree>
    <p:extLst>
      <p:ext uri="{BB962C8B-B14F-4D97-AF65-F5344CB8AC3E}">
        <p14:creationId xmlns:p14="http://schemas.microsoft.com/office/powerpoint/2010/main" val="1347503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6218</TotalTime>
  <Words>1898</Words>
  <Application>Microsoft Macintosh PowerPoint</Application>
  <PresentationFormat>Widescreen</PresentationFormat>
  <Paragraphs>402</Paragraphs>
  <Slides>54</Slides>
  <Notes>42</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Helvetica</vt:lpstr>
      <vt:lpstr>Toronto Subway</vt:lpstr>
      <vt:lpstr>Office Theme</vt:lpstr>
      <vt:lpstr>de bodhisatva gelofte van toegankelijkheid</vt:lpstr>
      <vt:lpstr>Over Paul</vt:lpstr>
      <vt:lpstr>Pauls studentenkaart van 30 jaar geleden</vt:lpstr>
      <vt:lpstr>Paul en Fadwa</vt:lpstr>
      <vt:lpstr>Boeddhamagazine 77 (2014)</vt:lpstr>
      <vt:lpstr>Hoera, getrouwd!</vt:lpstr>
      <vt:lpstr>Wat is de bodhisatva gelofte van toegankelijkheid</vt:lpstr>
      <vt:lpstr>‘De’ gebruiker?</vt:lpstr>
      <vt:lpstr>The Persona spectrum</vt:lpstr>
      <vt:lpstr>Nooit klaar</vt:lpstr>
      <vt:lpstr>Soorten beperkingen (1)</vt:lpstr>
      <vt:lpstr>Soorten beperkingen (2)</vt:lpstr>
      <vt:lpstr>Wat fijn is voor de ene gebruiker…</vt:lpstr>
      <vt:lpstr>…is niet fijn voor de andere gebruiker.</vt:lpstr>
      <vt:lpstr>Tegenstrijdigheden - Hoog contrast theme</vt:lpstr>
      <vt:lpstr>Tegenstrijdigheden - Animaties</vt:lpstr>
      <vt:lpstr>Tegenstrijdigheden – grote klik-oppervlaktes</vt:lpstr>
      <vt:lpstr>Tegenstrijdigheden – infographics</vt:lpstr>
      <vt:lpstr>Tegenstrijdigheden – afkortingen en vaktaal</vt:lpstr>
      <vt:lpstr>Tegenstrijdigheden – iconen</vt:lpstr>
      <vt:lpstr>sidenote (iconen) – cowboyhoed 1</vt:lpstr>
      <vt:lpstr>sidenote (iconen) – cowboyhoed 2</vt:lpstr>
      <vt:lpstr>sidenote (iconen) – is het een hamburgermenu?</vt:lpstr>
      <vt:lpstr>sidenote (iconen) – nee, fout. Het is een frikandelmenu</vt:lpstr>
      <vt:lpstr>Tegenstrijdigheden – infinite scroll</vt:lpstr>
      <vt:lpstr>Tegenstrijdigheden – captchas</vt:lpstr>
      <vt:lpstr>Tegenstrijdigheden – 1 vraag per pagina</vt:lpstr>
      <vt:lpstr>Tegenstrijdigheden – timeouts</vt:lpstr>
      <vt:lpstr>Tegenstrijdigheden – cookiebanners</vt:lpstr>
      <vt:lpstr>De oplossing voor de tegenstrijdigheden is het loslaten van zwart-wit-denken.</vt:lpstr>
      <vt:lpstr>Wat is een ‘boddhisatva’</vt:lpstr>
      <vt:lpstr>Engelstalige boddhisatva-gelofte</vt:lpstr>
      <vt:lpstr>Nederlandstalige boddhisatva-gelofte</vt:lpstr>
      <vt:lpstr>Jargon: 4 edele waarheden</vt:lpstr>
      <vt:lpstr>Jargon: achtvoudig pad</vt:lpstr>
      <vt:lpstr>Het juiste inzicht</vt:lpstr>
      <vt:lpstr>De juiste intentie</vt:lpstr>
      <vt:lpstr>De juiste spraak</vt:lpstr>
      <vt:lpstr>Het juiste handelen</vt:lpstr>
      <vt:lpstr>Het juiste levensonderhoud</vt:lpstr>
      <vt:lpstr>De juiste inspanning</vt:lpstr>
      <vt:lpstr>De juiste aandacht</vt:lpstr>
      <vt:lpstr>De juiste concentratie</vt:lpstr>
      <vt:lpstr>Goedbedoelde tips</vt:lpstr>
      <vt:lpstr>Priority of Constituencies</vt:lpstr>
      <vt:lpstr>Priority of Constituencies (vertaling)</vt:lpstr>
      <vt:lpstr>Besef</vt:lpstr>
      <vt:lpstr>Verdiep je in je vak</vt:lpstr>
      <vt:lpstr>Zorg goed voor jezelf</vt:lpstr>
      <vt:lpstr>Zorg goed voor anderen</vt:lpstr>
      <vt:lpstr>Oefening</vt:lpstr>
      <vt:lpstr>Herinnering</vt:lpstr>
      <vt:lpstr>Vragen?</vt:lpstr>
      <vt:lpstr>Dank!</vt:lpstr>
    </vt:vector>
  </TitlesOfParts>
  <Manager/>
  <Company>WBVB Rotterdam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bodhisatva-gelofte van toegankelijkheid</dc:title>
  <dc:subject>Presentatie op het NCDT (mei 2026)</dc:subject>
  <dc:creator>WBVB Rotterdam</dc:creator>
  <cp:keywords/>
  <dc:description>Door Paul van Buuren</dc:description>
  <cp:lastModifiedBy>Paul van Buuren</cp:lastModifiedBy>
  <cp:revision>269</cp:revision>
  <dcterms:created xsi:type="dcterms:W3CDTF">2026-05-23T12:23:52Z</dcterms:created>
  <dcterms:modified xsi:type="dcterms:W3CDTF">2026-05-29T11:01:35Z</dcterms:modified>
  <cp:category/>
</cp:coreProperties>
</file>